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 id="2147483720" r:id="rId3"/>
  </p:sldMasterIdLst>
  <p:notesMasterIdLst>
    <p:notesMasterId r:id="rId45"/>
  </p:notesMasterIdLst>
  <p:sldIdLst>
    <p:sldId id="1082" r:id="rId4"/>
    <p:sldId id="1040" r:id="rId5"/>
    <p:sldId id="1060" r:id="rId6"/>
    <p:sldId id="1058" r:id="rId7"/>
    <p:sldId id="1041" r:id="rId8"/>
    <p:sldId id="1047" r:id="rId9"/>
    <p:sldId id="1086" r:id="rId10"/>
    <p:sldId id="1087" r:id="rId11"/>
    <p:sldId id="1059" r:id="rId12"/>
    <p:sldId id="1048" r:id="rId13"/>
    <p:sldId id="1088" r:id="rId14"/>
    <p:sldId id="1070" r:id="rId15"/>
    <p:sldId id="1050" r:id="rId16"/>
    <p:sldId id="1057" r:id="rId17"/>
    <p:sldId id="1090" r:id="rId18"/>
    <p:sldId id="1064" r:id="rId19"/>
    <p:sldId id="1075" r:id="rId20"/>
    <p:sldId id="1085" r:id="rId21"/>
    <p:sldId id="1052" r:id="rId22"/>
    <p:sldId id="1080" r:id="rId23"/>
    <p:sldId id="1068" r:id="rId24"/>
    <p:sldId id="1076" r:id="rId25"/>
    <p:sldId id="1092" r:id="rId26"/>
    <p:sldId id="1061" r:id="rId27"/>
    <p:sldId id="1091" r:id="rId28"/>
    <p:sldId id="1054" r:id="rId29"/>
    <p:sldId id="1079" r:id="rId30"/>
    <p:sldId id="1089" r:id="rId31"/>
    <p:sldId id="1071" r:id="rId32"/>
    <p:sldId id="1063" r:id="rId33"/>
    <p:sldId id="1093" r:id="rId34"/>
    <p:sldId id="1073" r:id="rId35"/>
    <p:sldId id="1074" r:id="rId36"/>
    <p:sldId id="1062" r:id="rId37"/>
    <p:sldId id="1065" r:id="rId38"/>
    <p:sldId id="1081" r:id="rId39"/>
    <p:sldId id="1077" r:id="rId40"/>
    <p:sldId id="1066" r:id="rId41"/>
    <p:sldId id="1083" r:id="rId42"/>
    <p:sldId id="1084" r:id="rId43"/>
    <p:sldId id="1069" r:id="rId44"/>
  </p:sldIdLst>
  <p:sldSz cx="12192000" cy="6858000"/>
  <p:notesSz cx="6858000" cy="9144000"/>
  <p:defaultTextStyle>
    <a:defPPr>
      <a:defRPr lang="en-US"/>
    </a:defPPr>
    <a:lvl1pPr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1pPr>
    <a:lvl2pPr marL="4572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2pPr>
    <a:lvl3pPr marL="9144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3pPr>
    <a:lvl4pPr marL="13716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4pPr>
    <a:lvl5pPr marL="18288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5pPr>
    <a:lvl6pPr marL="22860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6pPr>
    <a:lvl7pPr marL="27432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7pPr>
    <a:lvl8pPr marL="32004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8pPr>
    <a:lvl9pPr marL="3657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5425" autoAdjust="0"/>
  </p:normalViewPr>
  <p:slideViewPr>
    <p:cSldViewPr snapToGrid="0">
      <p:cViewPr varScale="1">
        <p:scale>
          <a:sx n="59" d="100"/>
          <a:sy n="59" d="100"/>
        </p:scale>
        <p:origin x="1512" y="34"/>
      </p:cViewPr>
      <p:guideLst/>
    </p:cSldViewPr>
  </p:slideViewPr>
  <p:outlineViewPr>
    <p:cViewPr>
      <p:scale>
        <a:sx n="33" d="100"/>
        <a:sy n="33" d="100"/>
      </p:scale>
      <p:origin x="0" y="-907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4C9BF-70A7-4483-B48C-E5C941BDE315}" type="datetimeFigureOut">
              <a:rPr lang="en-GB" smtClean="0"/>
              <a:t>10/04/2024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3C9E4-FC79-4F09-9CEE-13259C0DE2FD}" type="slidenum">
              <a:rPr lang="en-GB" smtClean="0"/>
              <a:t>‹#›</a:t>
            </a:fld>
            <a:endParaRPr lang="en-GB"/>
          </a:p>
        </p:txBody>
      </p:sp>
    </p:spTree>
    <p:extLst>
      <p:ext uri="{BB962C8B-B14F-4D97-AF65-F5344CB8AC3E}">
        <p14:creationId xmlns:p14="http://schemas.microsoft.com/office/powerpoint/2010/main" val="1957348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1</a:t>
            </a:fld>
            <a:endParaRPr lang="en-GB"/>
          </a:p>
        </p:txBody>
      </p:sp>
    </p:spTree>
    <p:extLst>
      <p:ext uri="{BB962C8B-B14F-4D97-AF65-F5344CB8AC3E}">
        <p14:creationId xmlns:p14="http://schemas.microsoft.com/office/powerpoint/2010/main" val="577515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E16A48F7-C34D-2CBF-D597-EDAD82B4A760}"/>
              </a:ext>
            </a:extLst>
          </p:cNvPr>
          <p:cNvSpPr>
            <a:spLocks noGrp="1" noRot="1" noChangeAspect="1" noTextEdit="1"/>
          </p:cNvSpPr>
          <p:nvPr>
            <p:ph type="sldImg"/>
          </p:nvPr>
        </p:nvSpPr>
        <p:spPr>
          <a:ln/>
        </p:spPr>
      </p:sp>
      <p:sp>
        <p:nvSpPr>
          <p:cNvPr id="14339" name="Notes Placeholder 2">
            <a:extLst>
              <a:ext uri="{FF2B5EF4-FFF2-40B4-BE49-F238E27FC236}">
                <a16:creationId xmlns:a16="http://schemas.microsoft.com/office/drawing/2014/main" id="{DB5CD952-7AF9-A7BD-F619-A9F6A83BFC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11</a:t>
            </a:fld>
            <a:endParaRPr lang="en-GB"/>
          </a:p>
        </p:txBody>
      </p:sp>
    </p:spTree>
    <p:extLst>
      <p:ext uri="{BB962C8B-B14F-4D97-AF65-F5344CB8AC3E}">
        <p14:creationId xmlns:p14="http://schemas.microsoft.com/office/powerpoint/2010/main" val="1141777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acumin-pro"/>
            </a:endParaRPr>
          </a:p>
        </p:txBody>
      </p:sp>
      <p:sp>
        <p:nvSpPr>
          <p:cNvPr id="4" name="Slide Number Placeholder 3"/>
          <p:cNvSpPr>
            <a:spLocks noGrp="1"/>
          </p:cNvSpPr>
          <p:nvPr>
            <p:ph type="sldNum" sz="quarter" idx="5"/>
          </p:nvPr>
        </p:nvSpPr>
        <p:spPr/>
        <p:txBody>
          <a:bodyPr/>
          <a:lstStyle/>
          <a:p>
            <a:fld id="{DD43C9E4-FC79-4F09-9CEE-13259C0DE2FD}" type="slidenum">
              <a:rPr lang="en-GB" smtClean="0"/>
              <a:t>12</a:t>
            </a:fld>
            <a:endParaRPr lang="en-GB"/>
          </a:p>
        </p:txBody>
      </p:sp>
    </p:spTree>
    <p:extLst>
      <p:ext uri="{BB962C8B-B14F-4D97-AF65-F5344CB8AC3E}">
        <p14:creationId xmlns:p14="http://schemas.microsoft.com/office/powerpoint/2010/main" val="1614145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13</a:t>
            </a:fld>
            <a:endParaRPr lang="en-GB"/>
          </a:p>
        </p:txBody>
      </p:sp>
    </p:spTree>
    <p:extLst>
      <p:ext uri="{BB962C8B-B14F-4D97-AF65-F5344CB8AC3E}">
        <p14:creationId xmlns:p14="http://schemas.microsoft.com/office/powerpoint/2010/main" val="4039715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14</a:t>
            </a:fld>
            <a:endParaRPr lang="en-GB"/>
          </a:p>
        </p:txBody>
      </p:sp>
    </p:spTree>
    <p:extLst>
      <p:ext uri="{BB962C8B-B14F-4D97-AF65-F5344CB8AC3E}">
        <p14:creationId xmlns:p14="http://schemas.microsoft.com/office/powerpoint/2010/main" val="4055805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16</a:t>
            </a:fld>
            <a:endParaRPr lang="en-GB"/>
          </a:p>
        </p:txBody>
      </p:sp>
    </p:spTree>
    <p:extLst>
      <p:ext uri="{BB962C8B-B14F-4D97-AF65-F5344CB8AC3E}">
        <p14:creationId xmlns:p14="http://schemas.microsoft.com/office/powerpoint/2010/main" val="245174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17</a:t>
            </a:fld>
            <a:endParaRPr lang="en-GB"/>
          </a:p>
        </p:txBody>
      </p:sp>
    </p:spTree>
    <p:extLst>
      <p:ext uri="{BB962C8B-B14F-4D97-AF65-F5344CB8AC3E}">
        <p14:creationId xmlns:p14="http://schemas.microsoft.com/office/powerpoint/2010/main" val="1556626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18</a:t>
            </a:fld>
            <a:endParaRPr lang="en-GB"/>
          </a:p>
        </p:txBody>
      </p:sp>
    </p:spTree>
    <p:extLst>
      <p:ext uri="{BB962C8B-B14F-4D97-AF65-F5344CB8AC3E}">
        <p14:creationId xmlns:p14="http://schemas.microsoft.com/office/powerpoint/2010/main" val="558496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19</a:t>
            </a:fld>
            <a:endParaRPr lang="en-GB"/>
          </a:p>
        </p:txBody>
      </p:sp>
    </p:spTree>
    <p:extLst>
      <p:ext uri="{BB962C8B-B14F-4D97-AF65-F5344CB8AC3E}">
        <p14:creationId xmlns:p14="http://schemas.microsoft.com/office/powerpoint/2010/main" val="2077931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20</a:t>
            </a:fld>
            <a:endParaRPr lang="en-GB"/>
          </a:p>
        </p:txBody>
      </p:sp>
    </p:spTree>
    <p:extLst>
      <p:ext uri="{BB962C8B-B14F-4D97-AF65-F5344CB8AC3E}">
        <p14:creationId xmlns:p14="http://schemas.microsoft.com/office/powerpoint/2010/main" val="4021404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2</a:t>
            </a:fld>
            <a:endParaRPr lang="en-GB"/>
          </a:p>
        </p:txBody>
      </p:sp>
    </p:spTree>
    <p:extLst>
      <p:ext uri="{BB962C8B-B14F-4D97-AF65-F5344CB8AC3E}">
        <p14:creationId xmlns:p14="http://schemas.microsoft.com/office/powerpoint/2010/main" val="1145974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21</a:t>
            </a:fld>
            <a:endParaRPr lang="en-GB"/>
          </a:p>
        </p:txBody>
      </p:sp>
    </p:spTree>
    <p:extLst>
      <p:ext uri="{BB962C8B-B14F-4D97-AF65-F5344CB8AC3E}">
        <p14:creationId xmlns:p14="http://schemas.microsoft.com/office/powerpoint/2010/main" val="1060003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GB" sz="3200" b="1" i="0" dirty="0">
              <a:solidFill>
                <a:srgbClr val="3A3A3A"/>
              </a:solidFill>
              <a:effectLst/>
              <a:latin typeface="Arial" panose="020B0604020202020204" pitchFamily="34" charset="0"/>
              <a:ea typeface="楷体" panose="02010609060101010101" pitchFamily="49"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D43C9E4-FC79-4F09-9CEE-13259C0DE2FD}" type="slidenum">
              <a:rPr lang="en-GB" smtClean="0"/>
              <a:t>22</a:t>
            </a:fld>
            <a:endParaRPr lang="en-GB"/>
          </a:p>
        </p:txBody>
      </p:sp>
    </p:spTree>
    <p:extLst>
      <p:ext uri="{BB962C8B-B14F-4D97-AF65-F5344CB8AC3E}">
        <p14:creationId xmlns:p14="http://schemas.microsoft.com/office/powerpoint/2010/main" val="330902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23</a:t>
            </a:fld>
            <a:endParaRPr lang="en-GB"/>
          </a:p>
        </p:txBody>
      </p:sp>
    </p:spTree>
    <p:extLst>
      <p:ext uri="{BB962C8B-B14F-4D97-AF65-F5344CB8AC3E}">
        <p14:creationId xmlns:p14="http://schemas.microsoft.com/office/powerpoint/2010/main" val="181889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24</a:t>
            </a:fld>
            <a:endParaRPr lang="en-GB"/>
          </a:p>
        </p:txBody>
      </p:sp>
    </p:spTree>
    <p:extLst>
      <p:ext uri="{BB962C8B-B14F-4D97-AF65-F5344CB8AC3E}">
        <p14:creationId xmlns:p14="http://schemas.microsoft.com/office/powerpoint/2010/main" val="1946507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25</a:t>
            </a:fld>
            <a:endParaRPr lang="en-GB"/>
          </a:p>
        </p:txBody>
      </p:sp>
    </p:spTree>
    <p:extLst>
      <p:ext uri="{BB962C8B-B14F-4D97-AF65-F5344CB8AC3E}">
        <p14:creationId xmlns:p14="http://schemas.microsoft.com/office/powerpoint/2010/main" val="2206589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26</a:t>
            </a:fld>
            <a:endParaRPr lang="en-GB"/>
          </a:p>
        </p:txBody>
      </p:sp>
    </p:spTree>
    <p:extLst>
      <p:ext uri="{BB962C8B-B14F-4D97-AF65-F5344CB8AC3E}">
        <p14:creationId xmlns:p14="http://schemas.microsoft.com/office/powerpoint/2010/main" val="124954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27</a:t>
            </a:fld>
            <a:endParaRPr lang="en-GB"/>
          </a:p>
        </p:txBody>
      </p:sp>
    </p:spTree>
    <p:extLst>
      <p:ext uri="{BB962C8B-B14F-4D97-AF65-F5344CB8AC3E}">
        <p14:creationId xmlns:p14="http://schemas.microsoft.com/office/powerpoint/2010/main" val="1764795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30</a:t>
            </a:fld>
            <a:endParaRPr lang="en-GB"/>
          </a:p>
        </p:txBody>
      </p:sp>
    </p:spTree>
    <p:extLst>
      <p:ext uri="{BB962C8B-B14F-4D97-AF65-F5344CB8AC3E}">
        <p14:creationId xmlns:p14="http://schemas.microsoft.com/office/powerpoint/2010/main" val="1527982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31</a:t>
            </a:fld>
            <a:endParaRPr lang="en-GB"/>
          </a:p>
        </p:txBody>
      </p:sp>
    </p:spTree>
    <p:extLst>
      <p:ext uri="{BB962C8B-B14F-4D97-AF65-F5344CB8AC3E}">
        <p14:creationId xmlns:p14="http://schemas.microsoft.com/office/powerpoint/2010/main" val="1133184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32</a:t>
            </a:fld>
            <a:endParaRPr lang="en-GB"/>
          </a:p>
        </p:txBody>
      </p:sp>
    </p:spTree>
    <p:extLst>
      <p:ext uri="{BB962C8B-B14F-4D97-AF65-F5344CB8AC3E}">
        <p14:creationId xmlns:p14="http://schemas.microsoft.com/office/powerpoint/2010/main" val="112900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dirty="0">
                <a:solidFill>
                  <a:schemeClr val="tx1"/>
                </a:solidFill>
              </a:rPr>
              <a:t>https://owl.purdue.edu/owl/general_writing/academic_writing/logic_in_argumentative_writing/fallacies.html</a:t>
            </a:r>
            <a:endParaRPr lang="en-US" altLang="zh-CN"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3</a:t>
            </a:fld>
            <a:endParaRPr lang="en-GB"/>
          </a:p>
        </p:txBody>
      </p:sp>
    </p:spTree>
    <p:extLst>
      <p:ext uri="{BB962C8B-B14F-4D97-AF65-F5344CB8AC3E}">
        <p14:creationId xmlns:p14="http://schemas.microsoft.com/office/powerpoint/2010/main" val="1757272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33</a:t>
            </a:fld>
            <a:endParaRPr lang="en-GB"/>
          </a:p>
        </p:txBody>
      </p:sp>
    </p:spTree>
    <p:extLst>
      <p:ext uri="{BB962C8B-B14F-4D97-AF65-F5344CB8AC3E}">
        <p14:creationId xmlns:p14="http://schemas.microsoft.com/office/powerpoint/2010/main" val="3245489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34</a:t>
            </a:fld>
            <a:endParaRPr lang="en-GB"/>
          </a:p>
        </p:txBody>
      </p:sp>
    </p:spTree>
    <p:extLst>
      <p:ext uri="{BB962C8B-B14F-4D97-AF65-F5344CB8AC3E}">
        <p14:creationId xmlns:p14="http://schemas.microsoft.com/office/powerpoint/2010/main" val="157486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35</a:t>
            </a:fld>
            <a:endParaRPr lang="en-GB"/>
          </a:p>
        </p:txBody>
      </p:sp>
    </p:spTree>
    <p:extLst>
      <p:ext uri="{BB962C8B-B14F-4D97-AF65-F5344CB8AC3E}">
        <p14:creationId xmlns:p14="http://schemas.microsoft.com/office/powerpoint/2010/main" val="2742801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36</a:t>
            </a:fld>
            <a:endParaRPr lang="en-GB"/>
          </a:p>
        </p:txBody>
      </p:sp>
    </p:spTree>
    <p:extLst>
      <p:ext uri="{BB962C8B-B14F-4D97-AF65-F5344CB8AC3E}">
        <p14:creationId xmlns:p14="http://schemas.microsoft.com/office/powerpoint/2010/main" val="1065960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37</a:t>
            </a:fld>
            <a:endParaRPr lang="en-GB"/>
          </a:p>
        </p:txBody>
      </p:sp>
    </p:spTree>
    <p:extLst>
      <p:ext uri="{BB962C8B-B14F-4D97-AF65-F5344CB8AC3E}">
        <p14:creationId xmlns:p14="http://schemas.microsoft.com/office/powerpoint/2010/main" val="2641440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38</a:t>
            </a:fld>
            <a:endParaRPr lang="en-GB"/>
          </a:p>
        </p:txBody>
      </p:sp>
    </p:spTree>
    <p:extLst>
      <p:ext uri="{BB962C8B-B14F-4D97-AF65-F5344CB8AC3E}">
        <p14:creationId xmlns:p14="http://schemas.microsoft.com/office/powerpoint/2010/main" val="4007257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4</a:t>
            </a:fld>
            <a:endParaRPr lang="en-GB"/>
          </a:p>
        </p:txBody>
      </p:sp>
    </p:spTree>
    <p:extLst>
      <p:ext uri="{BB962C8B-B14F-4D97-AF65-F5344CB8AC3E}">
        <p14:creationId xmlns:p14="http://schemas.microsoft.com/office/powerpoint/2010/main" val="386542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5</a:t>
            </a:fld>
            <a:endParaRPr lang="en-GB"/>
          </a:p>
        </p:txBody>
      </p:sp>
    </p:spTree>
    <p:extLst>
      <p:ext uri="{BB962C8B-B14F-4D97-AF65-F5344CB8AC3E}">
        <p14:creationId xmlns:p14="http://schemas.microsoft.com/office/powerpoint/2010/main" val="2523290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6</a:t>
            </a:fld>
            <a:endParaRPr lang="en-GB"/>
          </a:p>
        </p:txBody>
      </p:sp>
    </p:spTree>
    <p:extLst>
      <p:ext uri="{BB962C8B-B14F-4D97-AF65-F5344CB8AC3E}">
        <p14:creationId xmlns:p14="http://schemas.microsoft.com/office/powerpoint/2010/main" val="2607812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400"/>
              </a:spcAft>
            </a:pPr>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7</a:t>
            </a:fld>
            <a:endParaRPr lang="en-GB"/>
          </a:p>
        </p:txBody>
      </p:sp>
    </p:spTree>
    <p:extLst>
      <p:ext uri="{BB962C8B-B14F-4D97-AF65-F5344CB8AC3E}">
        <p14:creationId xmlns:p14="http://schemas.microsoft.com/office/powerpoint/2010/main" val="3492204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400"/>
              </a:spcAft>
            </a:pPr>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8</a:t>
            </a:fld>
            <a:endParaRPr lang="en-GB"/>
          </a:p>
        </p:txBody>
      </p:sp>
    </p:spTree>
    <p:extLst>
      <p:ext uri="{BB962C8B-B14F-4D97-AF65-F5344CB8AC3E}">
        <p14:creationId xmlns:p14="http://schemas.microsoft.com/office/powerpoint/2010/main" val="2709217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D43C9E4-FC79-4F09-9CEE-13259C0DE2FD}" type="slidenum">
              <a:rPr lang="en-GB" smtClean="0"/>
              <a:t>9</a:t>
            </a:fld>
            <a:endParaRPr lang="en-GB"/>
          </a:p>
        </p:txBody>
      </p:sp>
    </p:spTree>
    <p:extLst>
      <p:ext uri="{BB962C8B-B14F-4D97-AF65-F5344CB8AC3E}">
        <p14:creationId xmlns:p14="http://schemas.microsoft.com/office/powerpoint/2010/main" val="407964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en-US" altLang="zh-CN"/>
              <a:t>Click to edit Master title style</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
        <p:nvSpPr>
          <p:cNvPr id="4" name="日期占位符 3">
            <a:extLst>
              <a:ext uri="{FF2B5EF4-FFF2-40B4-BE49-F238E27FC236}">
                <a16:creationId xmlns:a16="http://schemas.microsoft.com/office/drawing/2014/main" id="{C456B0D0-E622-0677-C67E-A4C5609F8E0E}"/>
              </a:ext>
            </a:extLst>
          </p:cNvPr>
          <p:cNvSpPr>
            <a:spLocks noGrp="1"/>
          </p:cNvSpPr>
          <p:nvPr>
            <p:ph type="dt" sz="half" idx="10"/>
          </p:nvPr>
        </p:nvSpPr>
        <p:spPr/>
        <p:txBody>
          <a:bodyPr/>
          <a:lstStyle>
            <a:lvl1pPr>
              <a:defRPr/>
            </a:lvl1pPr>
          </a:lstStyle>
          <a:p>
            <a:fld id="{D51A4378-BFB9-480C-BEDD-CC7DD80C5A16}" type="datetimeFigureOut">
              <a:rPr lang="en-GB" smtClean="0"/>
              <a:t>10/04/2024</a:t>
            </a:fld>
            <a:endParaRPr lang="en-GB"/>
          </a:p>
        </p:txBody>
      </p:sp>
      <p:sp>
        <p:nvSpPr>
          <p:cNvPr id="5" name="页脚占位符 4">
            <a:extLst>
              <a:ext uri="{FF2B5EF4-FFF2-40B4-BE49-F238E27FC236}">
                <a16:creationId xmlns:a16="http://schemas.microsoft.com/office/drawing/2014/main" id="{C5B35C6A-01C8-7D91-F5FB-B1E116A9077A}"/>
              </a:ext>
            </a:extLst>
          </p:cNvPr>
          <p:cNvSpPr>
            <a:spLocks noGrp="1"/>
          </p:cNvSpPr>
          <p:nvPr>
            <p:ph type="ftr" sz="quarter" idx="11"/>
          </p:nvPr>
        </p:nvSpPr>
        <p:spPr/>
        <p:txBody>
          <a:bodyPr/>
          <a:lstStyle>
            <a:lvl1pPr>
              <a:defRPr/>
            </a:lvl1pPr>
          </a:lstStyle>
          <a:p>
            <a:endParaRPr lang="en-GB"/>
          </a:p>
        </p:txBody>
      </p:sp>
      <p:sp>
        <p:nvSpPr>
          <p:cNvPr id="6" name="灯片编号占位符 5">
            <a:extLst>
              <a:ext uri="{FF2B5EF4-FFF2-40B4-BE49-F238E27FC236}">
                <a16:creationId xmlns:a16="http://schemas.microsoft.com/office/drawing/2014/main" id="{243F8BED-0250-5092-4E77-1F3477EEF638}"/>
              </a:ext>
            </a:extLst>
          </p:cNvPr>
          <p:cNvSpPr>
            <a:spLocks noGrp="1"/>
          </p:cNvSpPr>
          <p:nvPr>
            <p:ph type="sldNum" sz="quarter" idx="12"/>
          </p:nvPr>
        </p:nvSpPr>
        <p:spPr/>
        <p:txBody>
          <a:bodyPr/>
          <a:lstStyle>
            <a:lvl1pPr>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873672740"/>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18A8378F-24FC-8B3E-B62B-C96E1A3CF66E}"/>
              </a:ext>
            </a:extLst>
          </p:cNvPr>
          <p:cNvSpPr>
            <a:spLocks noGrp="1"/>
          </p:cNvSpPr>
          <p:nvPr>
            <p:ph type="dt" sz="half" idx="10"/>
          </p:nvPr>
        </p:nvSpPr>
        <p:spPr/>
        <p:txBody>
          <a:bodyPr/>
          <a:lstStyle>
            <a:lvl1pPr>
              <a:defRPr/>
            </a:lvl1pPr>
          </a:lstStyle>
          <a:p>
            <a:fld id="{D51A4378-BFB9-480C-BEDD-CC7DD80C5A16}" type="datetimeFigureOut">
              <a:rPr lang="en-GB" smtClean="0"/>
              <a:t>10/04/2024</a:t>
            </a:fld>
            <a:endParaRPr lang="en-GB"/>
          </a:p>
        </p:txBody>
      </p:sp>
      <p:sp>
        <p:nvSpPr>
          <p:cNvPr id="5" name="页脚占位符 4">
            <a:extLst>
              <a:ext uri="{FF2B5EF4-FFF2-40B4-BE49-F238E27FC236}">
                <a16:creationId xmlns:a16="http://schemas.microsoft.com/office/drawing/2014/main" id="{D41EF5DF-1312-588A-2117-5CA3E399861E}"/>
              </a:ext>
            </a:extLst>
          </p:cNvPr>
          <p:cNvSpPr>
            <a:spLocks noGrp="1"/>
          </p:cNvSpPr>
          <p:nvPr>
            <p:ph type="ftr" sz="quarter" idx="11"/>
          </p:nvPr>
        </p:nvSpPr>
        <p:spPr/>
        <p:txBody>
          <a:bodyPr/>
          <a:lstStyle>
            <a:lvl1pPr>
              <a:defRPr/>
            </a:lvl1pPr>
          </a:lstStyle>
          <a:p>
            <a:endParaRPr lang="en-GB"/>
          </a:p>
        </p:txBody>
      </p:sp>
      <p:sp>
        <p:nvSpPr>
          <p:cNvPr id="6" name="灯片编号占位符 5">
            <a:extLst>
              <a:ext uri="{FF2B5EF4-FFF2-40B4-BE49-F238E27FC236}">
                <a16:creationId xmlns:a16="http://schemas.microsoft.com/office/drawing/2014/main" id="{1DD29222-1773-52D3-D577-4CCD03E93592}"/>
              </a:ext>
            </a:extLst>
          </p:cNvPr>
          <p:cNvSpPr>
            <a:spLocks noGrp="1"/>
          </p:cNvSpPr>
          <p:nvPr>
            <p:ph type="sldNum" sz="quarter" idx="12"/>
          </p:nvPr>
        </p:nvSpPr>
        <p:spPr/>
        <p:txBody>
          <a:bodyPr/>
          <a:lstStyle>
            <a:lvl1pPr>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314415957"/>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64CD65FF-9D37-C9F7-A5A6-8BD9474E9F65}"/>
              </a:ext>
            </a:extLst>
          </p:cNvPr>
          <p:cNvSpPr>
            <a:spLocks noGrp="1"/>
          </p:cNvSpPr>
          <p:nvPr>
            <p:ph type="dt" sz="half" idx="10"/>
          </p:nvPr>
        </p:nvSpPr>
        <p:spPr/>
        <p:txBody>
          <a:bodyPr/>
          <a:lstStyle>
            <a:lvl1pPr>
              <a:defRPr/>
            </a:lvl1pPr>
          </a:lstStyle>
          <a:p>
            <a:fld id="{D51A4378-BFB9-480C-BEDD-CC7DD80C5A16}" type="datetimeFigureOut">
              <a:rPr lang="en-GB" smtClean="0"/>
              <a:t>10/04/2024</a:t>
            </a:fld>
            <a:endParaRPr lang="en-GB"/>
          </a:p>
        </p:txBody>
      </p:sp>
      <p:sp>
        <p:nvSpPr>
          <p:cNvPr id="5" name="页脚占位符 4">
            <a:extLst>
              <a:ext uri="{FF2B5EF4-FFF2-40B4-BE49-F238E27FC236}">
                <a16:creationId xmlns:a16="http://schemas.microsoft.com/office/drawing/2014/main" id="{942273E0-3CEA-6C0A-E539-7CE0021D4A3C}"/>
              </a:ext>
            </a:extLst>
          </p:cNvPr>
          <p:cNvSpPr>
            <a:spLocks noGrp="1"/>
          </p:cNvSpPr>
          <p:nvPr>
            <p:ph type="ftr" sz="quarter" idx="11"/>
          </p:nvPr>
        </p:nvSpPr>
        <p:spPr/>
        <p:txBody>
          <a:bodyPr/>
          <a:lstStyle>
            <a:lvl1pPr>
              <a:defRPr/>
            </a:lvl1pPr>
          </a:lstStyle>
          <a:p>
            <a:endParaRPr lang="en-GB"/>
          </a:p>
        </p:txBody>
      </p:sp>
      <p:sp>
        <p:nvSpPr>
          <p:cNvPr id="6" name="灯片编号占位符 5">
            <a:extLst>
              <a:ext uri="{FF2B5EF4-FFF2-40B4-BE49-F238E27FC236}">
                <a16:creationId xmlns:a16="http://schemas.microsoft.com/office/drawing/2014/main" id="{CC014E18-1845-7A00-47AB-EDA7F66F800F}"/>
              </a:ext>
            </a:extLst>
          </p:cNvPr>
          <p:cNvSpPr>
            <a:spLocks noGrp="1"/>
          </p:cNvSpPr>
          <p:nvPr>
            <p:ph type="sldNum" sz="quarter" idx="12"/>
          </p:nvPr>
        </p:nvSpPr>
        <p:spPr/>
        <p:txBody>
          <a:bodyPr/>
          <a:lstStyle>
            <a:lvl1pPr>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4163894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en-US" altLang="zh-CN"/>
              <a:t>Click to edit Master title style</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
        <p:nvSpPr>
          <p:cNvPr id="4" name="日期占位符 3">
            <a:extLst>
              <a:ext uri="{FF2B5EF4-FFF2-40B4-BE49-F238E27FC236}">
                <a16:creationId xmlns:a16="http://schemas.microsoft.com/office/drawing/2014/main" id="{A4C7252F-51A2-B9C0-AFD4-954E1D640D3E}"/>
              </a:ext>
            </a:extLst>
          </p:cNvPr>
          <p:cNvSpPr>
            <a:spLocks noGrp="1"/>
          </p:cNvSpPr>
          <p:nvPr>
            <p:ph type="dt" sz="half" idx="10"/>
          </p:nvPr>
        </p:nvSpPr>
        <p:spPr/>
        <p:txBody>
          <a:bodyPr/>
          <a:lstStyle>
            <a:lvl1pPr>
              <a:defRPr/>
            </a:lvl1pPr>
          </a:lstStyle>
          <a:p>
            <a:pPr>
              <a:defRPr/>
            </a:pPr>
            <a:fld id="{75D2D3CD-4512-40DF-A625-C3776EA24FD1}" type="datetime1">
              <a:rPr lang="en-US" altLang="zh-CN"/>
              <a:pPr>
                <a:defRPr/>
              </a:pPr>
              <a:t>4/10/2024</a:t>
            </a:fld>
            <a:endParaRPr lang="zh-CN" altLang="en-US"/>
          </a:p>
        </p:txBody>
      </p:sp>
      <p:sp>
        <p:nvSpPr>
          <p:cNvPr id="5" name="页脚占位符 4">
            <a:extLst>
              <a:ext uri="{FF2B5EF4-FFF2-40B4-BE49-F238E27FC236}">
                <a16:creationId xmlns:a16="http://schemas.microsoft.com/office/drawing/2014/main" id="{6A172935-C80A-2530-DD5A-ADB9940DCA4A}"/>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D6684AD-EA0E-4BB6-633A-C1F17BD66D6B}"/>
              </a:ext>
            </a:extLst>
          </p:cNvPr>
          <p:cNvSpPr>
            <a:spLocks noGrp="1"/>
          </p:cNvSpPr>
          <p:nvPr>
            <p:ph type="sldNum" sz="quarter" idx="12"/>
          </p:nvPr>
        </p:nvSpPr>
        <p:spPr/>
        <p:txBody>
          <a:bodyPr/>
          <a:lstStyle>
            <a:lvl1pPr>
              <a:defRPr/>
            </a:lvl1pPr>
          </a:lstStyle>
          <a:p>
            <a:pPr>
              <a:defRPr/>
            </a:pPr>
            <a:fld id="{0146D44D-19E9-4ACA-9E7C-1F72E61DDBF0}" type="slidenum">
              <a:rPr lang="zh-CN" altLang="en-US"/>
              <a:pPr>
                <a:defRPr/>
              </a:pPr>
              <a:t>‹#›</a:t>
            </a:fld>
            <a:endParaRPr lang="zh-CN" altLang="en-US"/>
          </a:p>
        </p:txBody>
      </p:sp>
    </p:spTree>
    <p:extLst>
      <p:ext uri="{BB962C8B-B14F-4D97-AF65-F5344CB8AC3E}">
        <p14:creationId xmlns:p14="http://schemas.microsoft.com/office/powerpoint/2010/main" val="2251634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DE718C6F-E761-DAEB-2D96-308D9BF1B8CC}"/>
              </a:ext>
            </a:extLst>
          </p:cNvPr>
          <p:cNvSpPr>
            <a:spLocks noGrp="1"/>
          </p:cNvSpPr>
          <p:nvPr>
            <p:ph type="dt" sz="half" idx="10"/>
          </p:nvPr>
        </p:nvSpPr>
        <p:spPr/>
        <p:txBody>
          <a:bodyPr/>
          <a:lstStyle>
            <a:lvl1pPr>
              <a:defRPr/>
            </a:lvl1pPr>
          </a:lstStyle>
          <a:p>
            <a:pPr>
              <a:defRPr/>
            </a:pPr>
            <a:fld id="{BDB52E14-0997-4EC4-BDC6-28F20ACC7FAE}" type="datetime1">
              <a:rPr lang="en-US" altLang="zh-CN"/>
              <a:pPr>
                <a:defRPr/>
              </a:pPr>
              <a:t>4/10/2024</a:t>
            </a:fld>
            <a:endParaRPr lang="zh-CN" altLang="en-US"/>
          </a:p>
        </p:txBody>
      </p:sp>
      <p:sp>
        <p:nvSpPr>
          <p:cNvPr id="5" name="页脚占位符 4">
            <a:extLst>
              <a:ext uri="{FF2B5EF4-FFF2-40B4-BE49-F238E27FC236}">
                <a16:creationId xmlns:a16="http://schemas.microsoft.com/office/drawing/2014/main" id="{124CE3AF-2EC8-010A-F74F-6731769A4BFA}"/>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991675C-7599-0A54-1971-99DEADE2AEB6}"/>
              </a:ext>
            </a:extLst>
          </p:cNvPr>
          <p:cNvSpPr>
            <a:spLocks noGrp="1"/>
          </p:cNvSpPr>
          <p:nvPr>
            <p:ph type="sldNum" sz="quarter" idx="12"/>
          </p:nvPr>
        </p:nvSpPr>
        <p:spPr/>
        <p:txBody>
          <a:bodyPr/>
          <a:lstStyle>
            <a:lvl1pPr>
              <a:defRPr/>
            </a:lvl1pPr>
          </a:lstStyle>
          <a:p>
            <a:pPr>
              <a:defRPr/>
            </a:pPr>
            <a:fld id="{8219EC10-55A1-49B2-BF4A-03DD866DF7F0}" type="slidenum">
              <a:rPr lang="zh-CN" altLang="en-US"/>
              <a:pPr>
                <a:defRPr/>
              </a:pPr>
              <a:t>‹#›</a:t>
            </a:fld>
            <a:endParaRPr lang="zh-CN" altLang="en-US"/>
          </a:p>
        </p:txBody>
      </p:sp>
    </p:spTree>
    <p:extLst>
      <p:ext uri="{BB962C8B-B14F-4D97-AF65-F5344CB8AC3E}">
        <p14:creationId xmlns:p14="http://schemas.microsoft.com/office/powerpoint/2010/main" val="2167027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日期占位符 3">
            <a:extLst>
              <a:ext uri="{FF2B5EF4-FFF2-40B4-BE49-F238E27FC236}">
                <a16:creationId xmlns:a16="http://schemas.microsoft.com/office/drawing/2014/main" id="{6CB132A4-A8BC-69BA-E315-E8337899D5C9}"/>
              </a:ext>
            </a:extLst>
          </p:cNvPr>
          <p:cNvSpPr>
            <a:spLocks noGrp="1"/>
          </p:cNvSpPr>
          <p:nvPr>
            <p:ph type="dt" sz="half" idx="10"/>
          </p:nvPr>
        </p:nvSpPr>
        <p:spPr/>
        <p:txBody>
          <a:bodyPr/>
          <a:lstStyle>
            <a:lvl1pPr>
              <a:defRPr/>
            </a:lvl1pPr>
          </a:lstStyle>
          <a:p>
            <a:pPr>
              <a:defRPr/>
            </a:pPr>
            <a:fld id="{30D54A51-5877-4637-896F-D4E57A84F735}" type="datetime1">
              <a:rPr lang="en-US" altLang="zh-CN"/>
              <a:pPr>
                <a:defRPr/>
              </a:pPr>
              <a:t>4/10/2024</a:t>
            </a:fld>
            <a:endParaRPr lang="zh-CN" altLang="en-US"/>
          </a:p>
        </p:txBody>
      </p:sp>
      <p:sp>
        <p:nvSpPr>
          <p:cNvPr id="5" name="页脚占位符 4">
            <a:extLst>
              <a:ext uri="{FF2B5EF4-FFF2-40B4-BE49-F238E27FC236}">
                <a16:creationId xmlns:a16="http://schemas.microsoft.com/office/drawing/2014/main" id="{B8B66BE2-4FEB-AA41-064A-B169CD0321B7}"/>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C7B8A1F-67D7-6FCA-F252-A57ED8E63AFD}"/>
              </a:ext>
            </a:extLst>
          </p:cNvPr>
          <p:cNvSpPr>
            <a:spLocks noGrp="1"/>
          </p:cNvSpPr>
          <p:nvPr>
            <p:ph type="sldNum" sz="quarter" idx="12"/>
          </p:nvPr>
        </p:nvSpPr>
        <p:spPr/>
        <p:txBody>
          <a:bodyPr/>
          <a:lstStyle>
            <a:lvl1pPr>
              <a:defRPr/>
            </a:lvl1pPr>
          </a:lstStyle>
          <a:p>
            <a:pPr>
              <a:defRPr/>
            </a:pPr>
            <a:fld id="{614D168D-19F1-4A89-A861-7FD722A8382A}" type="slidenum">
              <a:rPr lang="zh-CN" altLang="en-US"/>
              <a:pPr>
                <a:defRPr/>
              </a:pPr>
              <a:t>‹#›</a:t>
            </a:fld>
            <a:endParaRPr lang="zh-CN" altLang="en-US"/>
          </a:p>
        </p:txBody>
      </p:sp>
    </p:spTree>
    <p:extLst>
      <p:ext uri="{BB962C8B-B14F-4D97-AF65-F5344CB8AC3E}">
        <p14:creationId xmlns:p14="http://schemas.microsoft.com/office/powerpoint/2010/main" val="2627395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日期占位符 3">
            <a:extLst>
              <a:ext uri="{FF2B5EF4-FFF2-40B4-BE49-F238E27FC236}">
                <a16:creationId xmlns:a16="http://schemas.microsoft.com/office/drawing/2014/main" id="{062FCC24-99D3-512A-62F3-2EABF64C19CB}"/>
              </a:ext>
            </a:extLst>
          </p:cNvPr>
          <p:cNvSpPr>
            <a:spLocks noGrp="1"/>
          </p:cNvSpPr>
          <p:nvPr>
            <p:ph type="dt" sz="half" idx="10"/>
          </p:nvPr>
        </p:nvSpPr>
        <p:spPr/>
        <p:txBody>
          <a:bodyPr/>
          <a:lstStyle>
            <a:lvl1pPr>
              <a:defRPr/>
            </a:lvl1pPr>
          </a:lstStyle>
          <a:p>
            <a:pPr>
              <a:defRPr/>
            </a:pPr>
            <a:fld id="{21F8EF9F-8D28-4083-AE42-09559D98E395}" type="datetime1">
              <a:rPr lang="en-US" altLang="zh-CN"/>
              <a:pPr>
                <a:defRPr/>
              </a:pPr>
              <a:t>4/10/2024</a:t>
            </a:fld>
            <a:endParaRPr lang="zh-CN" altLang="en-US"/>
          </a:p>
        </p:txBody>
      </p:sp>
      <p:sp>
        <p:nvSpPr>
          <p:cNvPr id="6" name="页脚占位符 4">
            <a:extLst>
              <a:ext uri="{FF2B5EF4-FFF2-40B4-BE49-F238E27FC236}">
                <a16:creationId xmlns:a16="http://schemas.microsoft.com/office/drawing/2014/main" id="{FB755FE7-3A7C-DD19-7D3C-5F57011C3B9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5700B29-A794-C1D7-A0C0-F8618F3E7BD6}"/>
              </a:ext>
            </a:extLst>
          </p:cNvPr>
          <p:cNvSpPr>
            <a:spLocks noGrp="1"/>
          </p:cNvSpPr>
          <p:nvPr>
            <p:ph type="sldNum" sz="quarter" idx="12"/>
          </p:nvPr>
        </p:nvSpPr>
        <p:spPr/>
        <p:txBody>
          <a:bodyPr/>
          <a:lstStyle>
            <a:lvl1pPr>
              <a:defRPr/>
            </a:lvl1pPr>
          </a:lstStyle>
          <a:p>
            <a:pPr>
              <a:defRPr/>
            </a:pPr>
            <a:fld id="{17099780-0ED9-414C-93AF-D67598DC3455}" type="slidenum">
              <a:rPr lang="zh-CN" altLang="en-US"/>
              <a:pPr>
                <a:defRPr/>
              </a:pPr>
              <a:t>‹#›</a:t>
            </a:fld>
            <a:endParaRPr lang="zh-CN" altLang="en-US"/>
          </a:p>
        </p:txBody>
      </p:sp>
    </p:spTree>
    <p:extLst>
      <p:ext uri="{BB962C8B-B14F-4D97-AF65-F5344CB8AC3E}">
        <p14:creationId xmlns:p14="http://schemas.microsoft.com/office/powerpoint/2010/main" val="1074312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日期占位符 3">
            <a:extLst>
              <a:ext uri="{FF2B5EF4-FFF2-40B4-BE49-F238E27FC236}">
                <a16:creationId xmlns:a16="http://schemas.microsoft.com/office/drawing/2014/main" id="{50A2619E-C450-4074-1134-B8267C481831}"/>
              </a:ext>
            </a:extLst>
          </p:cNvPr>
          <p:cNvSpPr>
            <a:spLocks noGrp="1"/>
          </p:cNvSpPr>
          <p:nvPr>
            <p:ph type="dt" sz="half" idx="10"/>
          </p:nvPr>
        </p:nvSpPr>
        <p:spPr/>
        <p:txBody>
          <a:bodyPr/>
          <a:lstStyle>
            <a:lvl1pPr>
              <a:defRPr/>
            </a:lvl1pPr>
          </a:lstStyle>
          <a:p>
            <a:pPr>
              <a:defRPr/>
            </a:pPr>
            <a:fld id="{CE509CD4-90F9-4B29-828C-750C93C42201}" type="datetime1">
              <a:rPr lang="en-US" altLang="zh-CN"/>
              <a:pPr>
                <a:defRPr/>
              </a:pPr>
              <a:t>4/10/2024</a:t>
            </a:fld>
            <a:endParaRPr lang="zh-CN" altLang="en-US"/>
          </a:p>
        </p:txBody>
      </p:sp>
      <p:sp>
        <p:nvSpPr>
          <p:cNvPr id="8" name="页脚占位符 4">
            <a:extLst>
              <a:ext uri="{FF2B5EF4-FFF2-40B4-BE49-F238E27FC236}">
                <a16:creationId xmlns:a16="http://schemas.microsoft.com/office/drawing/2014/main" id="{AA533E75-F186-7450-6A3D-60DA5C0E09B0}"/>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D66FEB29-9F68-5EFE-B2C7-BDBC629560E6}"/>
              </a:ext>
            </a:extLst>
          </p:cNvPr>
          <p:cNvSpPr>
            <a:spLocks noGrp="1"/>
          </p:cNvSpPr>
          <p:nvPr>
            <p:ph type="sldNum" sz="quarter" idx="12"/>
          </p:nvPr>
        </p:nvSpPr>
        <p:spPr/>
        <p:txBody>
          <a:bodyPr/>
          <a:lstStyle>
            <a:lvl1pPr>
              <a:defRPr/>
            </a:lvl1pPr>
          </a:lstStyle>
          <a:p>
            <a:pPr>
              <a:defRPr/>
            </a:pPr>
            <a:fld id="{2ECB2C9D-0BFA-477A-9005-CFA71B379288}" type="slidenum">
              <a:rPr lang="zh-CN" altLang="en-US"/>
              <a:pPr>
                <a:defRPr/>
              </a:pPr>
              <a:t>‹#›</a:t>
            </a:fld>
            <a:endParaRPr lang="zh-CN" altLang="en-US"/>
          </a:p>
        </p:txBody>
      </p:sp>
    </p:spTree>
    <p:extLst>
      <p:ext uri="{BB962C8B-B14F-4D97-AF65-F5344CB8AC3E}">
        <p14:creationId xmlns:p14="http://schemas.microsoft.com/office/powerpoint/2010/main" val="605894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3">
            <a:extLst>
              <a:ext uri="{FF2B5EF4-FFF2-40B4-BE49-F238E27FC236}">
                <a16:creationId xmlns:a16="http://schemas.microsoft.com/office/drawing/2014/main" id="{DF0BA061-72BD-27AB-708E-060A7FC7A0FD}"/>
              </a:ext>
            </a:extLst>
          </p:cNvPr>
          <p:cNvSpPr>
            <a:spLocks noGrp="1"/>
          </p:cNvSpPr>
          <p:nvPr>
            <p:ph type="dt" sz="half" idx="10"/>
          </p:nvPr>
        </p:nvSpPr>
        <p:spPr/>
        <p:txBody>
          <a:bodyPr/>
          <a:lstStyle>
            <a:lvl1pPr>
              <a:defRPr/>
            </a:lvl1pPr>
          </a:lstStyle>
          <a:p>
            <a:pPr>
              <a:defRPr/>
            </a:pPr>
            <a:fld id="{78F6F832-62EC-47FB-9739-A0FD614CF7BA}" type="datetime1">
              <a:rPr lang="en-US" altLang="zh-CN"/>
              <a:pPr>
                <a:defRPr/>
              </a:pPr>
              <a:t>4/10/2024</a:t>
            </a:fld>
            <a:endParaRPr lang="zh-CN" altLang="en-US"/>
          </a:p>
        </p:txBody>
      </p:sp>
      <p:sp>
        <p:nvSpPr>
          <p:cNvPr id="4" name="页脚占位符 4">
            <a:extLst>
              <a:ext uri="{FF2B5EF4-FFF2-40B4-BE49-F238E27FC236}">
                <a16:creationId xmlns:a16="http://schemas.microsoft.com/office/drawing/2014/main" id="{32260058-738A-5C17-2F7F-214D5C3DC07A}"/>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28BE3FBA-A738-363A-A31C-798A5A273C4F}"/>
              </a:ext>
            </a:extLst>
          </p:cNvPr>
          <p:cNvSpPr>
            <a:spLocks noGrp="1"/>
          </p:cNvSpPr>
          <p:nvPr>
            <p:ph type="sldNum" sz="quarter" idx="12"/>
          </p:nvPr>
        </p:nvSpPr>
        <p:spPr/>
        <p:txBody>
          <a:bodyPr/>
          <a:lstStyle>
            <a:lvl1pPr>
              <a:defRPr/>
            </a:lvl1pPr>
          </a:lstStyle>
          <a:p>
            <a:pPr>
              <a:defRPr/>
            </a:pPr>
            <a:fld id="{EE55B39B-866F-440B-9378-08F5485F2476}" type="slidenum">
              <a:rPr lang="zh-CN" altLang="en-US"/>
              <a:pPr>
                <a:defRPr/>
              </a:pPr>
              <a:t>‹#›</a:t>
            </a:fld>
            <a:endParaRPr lang="zh-CN" altLang="en-US"/>
          </a:p>
        </p:txBody>
      </p:sp>
    </p:spTree>
    <p:extLst>
      <p:ext uri="{BB962C8B-B14F-4D97-AF65-F5344CB8AC3E}">
        <p14:creationId xmlns:p14="http://schemas.microsoft.com/office/powerpoint/2010/main" val="306707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EB5E3E86-B766-95DB-57C0-68CF8348BA8A}"/>
              </a:ext>
            </a:extLst>
          </p:cNvPr>
          <p:cNvSpPr>
            <a:spLocks noGrp="1"/>
          </p:cNvSpPr>
          <p:nvPr>
            <p:ph type="dt" sz="half" idx="10"/>
          </p:nvPr>
        </p:nvSpPr>
        <p:spPr/>
        <p:txBody>
          <a:bodyPr/>
          <a:lstStyle>
            <a:lvl1pPr>
              <a:defRPr/>
            </a:lvl1pPr>
          </a:lstStyle>
          <a:p>
            <a:pPr>
              <a:defRPr/>
            </a:pPr>
            <a:fld id="{4D9B1615-127C-4EC8-B18A-3230E60E3A8B}" type="datetime1">
              <a:rPr lang="en-US" altLang="zh-CN"/>
              <a:pPr>
                <a:defRPr/>
              </a:pPr>
              <a:t>4/10/2024</a:t>
            </a:fld>
            <a:endParaRPr lang="zh-CN" altLang="en-US"/>
          </a:p>
        </p:txBody>
      </p:sp>
      <p:sp>
        <p:nvSpPr>
          <p:cNvPr id="3" name="页脚占位符 4">
            <a:extLst>
              <a:ext uri="{FF2B5EF4-FFF2-40B4-BE49-F238E27FC236}">
                <a16:creationId xmlns:a16="http://schemas.microsoft.com/office/drawing/2014/main" id="{40C6AE10-288A-3918-5036-749A809D15C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B436B08-FAE7-39BE-0EA3-38D31E5FE2D9}"/>
              </a:ext>
            </a:extLst>
          </p:cNvPr>
          <p:cNvSpPr>
            <a:spLocks noGrp="1"/>
          </p:cNvSpPr>
          <p:nvPr>
            <p:ph type="sldNum" sz="quarter" idx="12"/>
          </p:nvPr>
        </p:nvSpPr>
        <p:spPr/>
        <p:txBody>
          <a:bodyPr/>
          <a:lstStyle>
            <a:lvl1pPr>
              <a:defRPr/>
            </a:lvl1pPr>
          </a:lstStyle>
          <a:p>
            <a:pPr>
              <a:defRPr/>
            </a:pPr>
            <a:fld id="{1D05E88B-DC26-4CF8-8EF0-F770C6A4EADA}" type="slidenum">
              <a:rPr lang="zh-CN" altLang="en-US"/>
              <a:pPr>
                <a:defRPr/>
              </a:pPr>
              <a:t>‹#›</a:t>
            </a:fld>
            <a:endParaRPr lang="zh-CN" altLang="en-US"/>
          </a:p>
        </p:txBody>
      </p:sp>
    </p:spTree>
    <p:extLst>
      <p:ext uri="{BB962C8B-B14F-4D97-AF65-F5344CB8AC3E}">
        <p14:creationId xmlns:p14="http://schemas.microsoft.com/office/powerpoint/2010/main" val="3481840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日期占位符 3">
            <a:extLst>
              <a:ext uri="{FF2B5EF4-FFF2-40B4-BE49-F238E27FC236}">
                <a16:creationId xmlns:a16="http://schemas.microsoft.com/office/drawing/2014/main" id="{7907F32D-5C6C-1E5C-2650-301E1FD651D7}"/>
              </a:ext>
            </a:extLst>
          </p:cNvPr>
          <p:cNvSpPr>
            <a:spLocks noGrp="1"/>
          </p:cNvSpPr>
          <p:nvPr>
            <p:ph type="dt" sz="half" idx="10"/>
          </p:nvPr>
        </p:nvSpPr>
        <p:spPr/>
        <p:txBody>
          <a:bodyPr/>
          <a:lstStyle>
            <a:lvl1pPr>
              <a:defRPr/>
            </a:lvl1pPr>
          </a:lstStyle>
          <a:p>
            <a:pPr>
              <a:defRPr/>
            </a:pPr>
            <a:fld id="{E456B508-8866-4814-B08F-0B1AA869D946}" type="datetime1">
              <a:rPr lang="en-US" altLang="zh-CN"/>
              <a:pPr>
                <a:defRPr/>
              </a:pPr>
              <a:t>4/10/2024</a:t>
            </a:fld>
            <a:endParaRPr lang="zh-CN" altLang="en-US"/>
          </a:p>
        </p:txBody>
      </p:sp>
      <p:sp>
        <p:nvSpPr>
          <p:cNvPr id="6" name="页脚占位符 4">
            <a:extLst>
              <a:ext uri="{FF2B5EF4-FFF2-40B4-BE49-F238E27FC236}">
                <a16:creationId xmlns:a16="http://schemas.microsoft.com/office/drawing/2014/main" id="{B6CD361A-4186-27FA-9CB1-20DAC238355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6438617-3AF5-6606-404A-84CC76471365}"/>
              </a:ext>
            </a:extLst>
          </p:cNvPr>
          <p:cNvSpPr>
            <a:spLocks noGrp="1"/>
          </p:cNvSpPr>
          <p:nvPr>
            <p:ph type="sldNum" sz="quarter" idx="12"/>
          </p:nvPr>
        </p:nvSpPr>
        <p:spPr/>
        <p:txBody>
          <a:bodyPr/>
          <a:lstStyle>
            <a:lvl1pPr>
              <a:defRPr/>
            </a:lvl1pPr>
          </a:lstStyle>
          <a:p>
            <a:pPr>
              <a:defRPr/>
            </a:pPr>
            <a:fld id="{A12CA61F-8E39-4F96-ABF0-6CBD1CEF48F7}" type="slidenum">
              <a:rPr lang="zh-CN" altLang="en-US"/>
              <a:pPr>
                <a:defRPr/>
              </a:pPr>
              <a:t>‹#›</a:t>
            </a:fld>
            <a:endParaRPr lang="zh-CN" altLang="en-US"/>
          </a:p>
        </p:txBody>
      </p:sp>
    </p:spTree>
    <p:extLst>
      <p:ext uri="{BB962C8B-B14F-4D97-AF65-F5344CB8AC3E}">
        <p14:creationId xmlns:p14="http://schemas.microsoft.com/office/powerpoint/2010/main" val="2810242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FF71646C-65DB-F6F7-64C9-8603B2034DF4}"/>
              </a:ext>
            </a:extLst>
          </p:cNvPr>
          <p:cNvSpPr>
            <a:spLocks noGrp="1"/>
          </p:cNvSpPr>
          <p:nvPr>
            <p:ph type="dt" sz="half" idx="10"/>
          </p:nvPr>
        </p:nvSpPr>
        <p:spPr/>
        <p:txBody>
          <a:bodyPr/>
          <a:lstStyle>
            <a:lvl1pPr>
              <a:defRPr/>
            </a:lvl1pPr>
          </a:lstStyle>
          <a:p>
            <a:fld id="{D51A4378-BFB9-480C-BEDD-CC7DD80C5A16}" type="datetimeFigureOut">
              <a:rPr lang="en-GB" smtClean="0"/>
              <a:t>10/04/2024</a:t>
            </a:fld>
            <a:endParaRPr lang="en-GB"/>
          </a:p>
        </p:txBody>
      </p:sp>
      <p:sp>
        <p:nvSpPr>
          <p:cNvPr id="5" name="页脚占位符 4">
            <a:extLst>
              <a:ext uri="{FF2B5EF4-FFF2-40B4-BE49-F238E27FC236}">
                <a16:creationId xmlns:a16="http://schemas.microsoft.com/office/drawing/2014/main" id="{634F43D8-4CA7-A65C-8184-D65699A6D112}"/>
              </a:ext>
            </a:extLst>
          </p:cNvPr>
          <p:cNvSpPr>
            <a:spLocks noGrp="1"/>
          </p:cNvSpPr>
          <p:nvPr>
            <p:ph type="ftr" sz="quarter" idx="11"/>
          </p:nvPr>
        </p:nvSpPr>
        <p:spPr/>
        <p:txBody>
          <a:bodyPr/>
          <a:lstStyle>
            <a:lvl1pPr>
              <a:defRPr/>
            </a:lvl1pPr>
          </a:lstStyle>
          <a:p>
            <a:endParaRPr lang="en-GB"/>
          </a:p>
        </p:txBody>
      </p:sp>
      <p:sp>
        <p:nvSpPr>
          <p:cNvPr id="6" name="灯片编号占位符 5">
            <a:extLst>
              <a:ext uri="{FF2B5EF4-FFF2-40B4-BE49-F238E27FC236}">
                <a16:creationId xmlns:a16="http://schemas.microsoft.com/office/drawing/2014/main" id="{DE9FD501-9C5D-9EF3-EB32-4BFC496560D2}"/>
              </a:ext>
            </a:extLst>
          </p:cNvPr>
          <p:cNvSpPr>
            <a:spLocks noGrp="1"/>
          </p:cNvSpPr>
          <p:nvPr>
            <p:ph type="sldNum" sz="quarter" idx="12"/>
          </p:nvPr>
        </p:nvSpPr>
        <p:spPr/>
        <p:txBody>
          <a:bodyPr/>
          <a:lstStyle>
            <a:lvl1pPr>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3130252653"/>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日期占位符 3">
            <a:extLst>
              <a:ext uri="{FF2B5EF4-FFF2-40B4-BE49-F238E27FC236}">
                <a16:creationId xmlns:a16="http://schemas.microsoft.com/office/drawing/2014/main" id="{7D434CDD-C5D8-B586-DD28-1318213A802E}"/>
              </a:ext>
            </a:extLst>
          </p:cNvPr>
          <p:cNvSpPr>
            <a:spLocks noGrp="1"/>
          </p:cNvSpPr>
          <p:nvPr>
            <p:ph type="dt" sz="half" idx="10"/>
          </p:nvPr>
        </p:nvSpPr>
        <p:spPr/>
        <p:txBody>
          <a:bodyPr/>
          <a:lstStyle>
            <a:lvl1pPr>
              <a:defRPr/>
            </a:lvl1pPr>
          </a:lstStyle>
          <a:p>
            <a:pPr>
              <a:defRPr/>
            </a:pPr>
            <a:fld id="{BE9848C7-AF46-4667-98BC-68CC218A40CC}" type="datetime1">
              <a:rPr lang="en-US" altLang="zh-CN"/>
              <a:pPr>
                <a:defRPr/>
              </a:pPr>
              <a:t>4/10/2024</a:t>
            </a:fld>
            <a:endParaRPr lang="zh-CN" altLang="en-US"/>
          </a:p>
        </p:txBody>
      </p:sp>
      <p:sp>
        <p:nvSpPr>
          <p:cNvPr id="6" name="页脚占位符 4">
            <a:extLst>
              <a:ext uri="{FF2B5EF4-FFF2-40B4-BE49-F238E27FC236}">
                <a16:creationId xmlns:a16="http://schemas.microsoft.com/office/drawing/2014/main" id="{B2EA0696-2827-2503-A825-EFFE230FFA09}"/>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24D60094-9672-E2DB-DAAC-60CADA398C54}"/>
              </a:ext>
            </a:extLst>
          </p:cNvPr>
          <p:cNvSpPr>
            <a:spLocks noGrp="1"/>
          </p:cNvSpPr>
          <p:nvPr>
            <p:ph type="sldNum" sz="quarter" idx="12"/>
          </p:nvPr>
        </p:nvSpPr>
        <p:spPr/>
        <p:txBody>
          <a:bodyPr/>
          <a:lstStyle>
            <a:lvl1pPr>
              <a:defRPr/>
            </a:lvl1pPr>
          </a:lstStyle>
          <a:p>
            <a:pPr>
              <a:defRPr/>
            </a:pPr>
            <a:fld id="{05A578CF-E769-466F-93D9-FBC5739EA05D}" type="slidenum">
              <a:rPr lang="zh-CN" altLang="en-US"/>
              <a:pPr>
                <a:defRPr/>
              </a:pPr>
              <a:t>‹#›</a:t>
            </a:fld>
            <a:endParaRPr lang="zh-CN" altLang="en-US"/>
          </a:p>
        </p:txBody>
      </p:sp>
    </p:spTree>
    <p:extLst>
      <p:ext uri="{BB962C8B-B14F-4D97-AF65-F5344CB8AC3E}">
        <p14:creationId xmlns:p14="http://schemas.microsoft.com/office/powerpoint/2010/main" val="3619039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0C59F96A-52C4-A8EC-5096-83664A77DCC1}"/>
              </a:ext>
            </a:extLst>
          </p:cNvPr>
          <p:cNvSpPr>
            <a:spLocks noGrp="1"/>
          </p:cNvSpPr>
          <p:nvPr>
            <p:ph type="dt" sz="half" idx="10"/>
          </p:nvPr>
        </p:nvSpPr>
        <p:spPr/>
        <p:txBody>
          <a:bodyPr/>
          <a:lstStyle>
            <a:lvl1pPr>
              <a:defRPr/>
            </a:lvl1pPr>
          </a:lstStyle>
          <a:p>
            <a:pPr>
              <a:defRPr/>
            </a:pPr>
            <a:fld id="{329853DE-28A2-43E2-B128-103FD3AA5181}" type="datetime1">
              <a:rPr lang="en-US" altLang="zh-CN"/>
              <a:pPr>
                <a:defRPr/>
              </a:pPr>
              <a:t>4/10/2024</a:t>
            </a:fld>
            <a:endParaRPr lang="zh-CN" altLang="en-US"/>
          </a:p>
        </p:txBody>
      </p:sp>
      <p:sp>
        <p:nvSpPr>
          <p:cNvPr id="5" name="页脚占位符 4">
            <a:extLst>
              <a:ext uri="{FF2B5EF4-FFF2-40B4-BE49-F238E27FC236}">
                <a16:creationId xmlns:a16="http://schemas.microsoft.com/office/drawing/2014/main" id="{49B77EB8-D100-0A08-2D06-ED2DB602AB1C}"/>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CAF04BE-BA32-DC58-E434-D9FF744B3012}"/>
              </a:ext>
            </a:extLst>
          </p:cNvPr>
          <p:cNvSpPr>
            <a:spLocks noGrp="1"/>
          </p:cNvSpPr>
          <p:nvPr>
            <p:ph type="sldNum" sz="quarter" idx="12"/>
          </p:nvPr>
        </p:nvSpPr>
        <p:spPr/>
        <p:txBody>
          <a:bodyPr/>
          <a:lstStyle>
            <a:lvl1pPr>
              <a:defRPr/>
            </a:lvl1pPr>
          </a:lstStyle>
          <a:p>
            <a:pPr>
              <a:defRPr/>
            </a:pPr>
            <a:fld id="{BB1F8CE8-7E55-42EA-9C39-53C1AF9A4CB2}" type="slidenum">
              <a:rPr lang="zh-CN" altLang="en-US"/>
              <a:pPr>
                <a:defRPr/>
              </a:pPr>
              <a:t>‹#›</a:t>
            </a:fld>
            <a:endParaRPr lang="zh-CN" altLang="en-US"/>
          </a:p>
        </p:txBody>
      </p:sp>
    </p:spTree>
    <p:extLst>
      <p:ext uri="{BB962C8B-B14F-4D97-AF65-F5344CB8AC3E}">
        <p14:creationId xmlns:p14="http://schemas.microsoft.com/office/powerpoint/2010/main" val="2288553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日期占位符 3">
            <a:extLst>
              <a:ext uri="{FF2B5EF4-FFF2-40B4-BE49-F238E27FC236}">
                <a16:creationId xmlns:a16="http://schemas.microsoft.com/office/drawing/2014/main" id="{9EC55D0F-5380-8546-F91E-0A50C318A4D8}"/>
              </a:ext>
            </a:extLst>
          </p:cNvPr>
          <p:cNvSpPr>
            <a:spLocks noGrp="1"/>
          </p:cNvSpPr>
          <p:nvPr>
            <p:ph type="dt" sz="half" idx="10"/>
          </p:nvPr>
        </p:nvSpPr>
        <p:spPr/>
        <p:txBody>
          <a:bodyPr/>
          <a:lstStyle>
            <a:lvl1pPr>
              <a:defRPr/>
            </a:lvl1pPr>
          </a:lstStyle>
          <a:p>
            <a:pPr>
              <a:defRPr/>
            </a:pPr>
            <a:fld id="{5CB2C0B3-8717-4110-9C0D-101D01DFEF9E}" type="datetime1">
              <a:rPr lang="en-US" altLang="zh-CN"/>
              <a:pPr>
                <a:defRPr/>
              </a:pPr>
              <a:t>4/10/2024</a:t>
            </a:fld>
            <a:endParaRPr lang="zh-CN" altLang="en-US"/>
          </a:p>
        </p:txBody>
      </p:sp>
      <p:sp>
        <p:nvSpPr>
          <p:cNvPr id="5" name="页脚占位符 4">
            <a:extLst>
              <a:ext uri="{FF2B5EF4-FFF2-40B4-BE49-F238E27FC236}">
                <a16:creationId xmlns:a16="http://schemas.microsoft.com/office/drawing/2014/main" id="{DFA6036B-1DEC-99AB-27BA-9F33440C1E98}"/>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DB3C6F6-345E-9B2D-854B-395D88334F61}"/>
              </a:ext>
            </a:extLst>
          </p:cNvPr>
          <p:cNvSpPr>
            <a:spLocks noGrp="1"/>
          </p:cNvSpPr>
          <p:nvPr>
            <p:ph type="sldNum" sz="quarter" idx="12"/>
          </p:nvPr>
        </p:nvSpPr>
        <p:spPr/>
        <p:txBody>
          <a:bodyPr/>
          <a:lstStyle>
            <a:lvl1pPr>
              <a:defRPr/>
            </a:lvl1pPr>
          </a:lstStyle>
          <a:p>
            <a:pPr>
              <a:defRPr/>
            </a:pPr>
            <a:fld id="{AEA0884C-68CD-450C-8C5F-AF4A06BF006E}" type="slidenum">
              <a:rPr lang="zh-CN" altLang="en-US"/>
              <a:pPr>
                <a:defRPr/>
              </a:pPr>
              <a:t>‹#›</a:t>
            </a:fld>
            <a:endParaRPr lang="zh-CN" altLang="en-US"/>
          </a:p>
        </p:txBody>
      </p:sp>
    </p:spTree>
    <p:extLst>
      <p:ext uri="{BB962C8B-B14F-4D97-AF65-F5344CB8AC3E}">
        <p14:creationId xmlns:p14="http://schemas.microsoft.com/office/powerpoint/2010/main" val="604524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a:extLst>
              <a:ext uri="{FF2B5EF4-FFF2-40B4-BE49-F238E27FC236}">
                <a16:creationId xmlns:a16="http://schemas.microsoft.com/office/drawing/2014/main" id="{C8391519-5929-D2F9-D528-0EDE7B9EB92B}"/>
              </a:ext>
            </a:extLst>
          </p:cNvPr>
          <p:cNvSpPr>
            <a:spLocks noGrp="1" noChangeArrowheads="1"/>
          </p:cNvSpPr>
          <p:nvPr>
            <p:ph type="sldNum" sz="quarter" idx="10"/>
          </p:nvPr>
        </p:nvSpPr>
        <p:spPr>
          <a:ln/>
        </p:spPr>
        <p:txBody>
          <a:bodyPr/>
          <a:lstStyle>
            <a:lvl1pPr>
              <a:defRPr/>
            </a:lvl1pPr>
          </a:lstStyle>
          <a:p>
            <a:pPr>
              <a:defRPr/>
            </a:pPr>
            <a:fld id="{75E18018-DE22-4A41-8719-1CE5145F6E3E}" type="slidenum">
              <a:rPr lang="en-US" altLang="zh-CN"/>
              <a:pPr>
                <a:defRPr/>
              </a:pPr>
              <a:t>‹#›</a:t>
            </a:fld>
            <a:endParaRPr lang="en-US" altLang="zh-CN"/>
          </a:p>
        </p:txBody>
      </p:sp>
    </p:spTree>
    <p:extLst>
      <p:ext uri="{BB962C8B-B14F-4D97-AF65-F5344CB8AC3E}">
        <p14:creationId xmlns:p14="http://schemas.microsoft.com/office/powerpoint/2010/main" val="14671283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10464800" cy="890587"/>
          </a:xfrm>
        </p:spPr>
        <p:txBody>
          <a:bodyPr/>
          <a:lstStyle>
            <a:lvl1pPr>
              <a:defRPr>
                <a:solidFill>
                  <a:srgbClr val="002060"/>
                </a:solidFill>
                <a:effectLst/>
              </a:defRPr>
            </a:lvl1pPr>
          </a:lstStyle>
          <a:p>
            <a:r>
              <a:rPr lang="en-US"/>
              <a:t>Click to edit Master title style</a:t>
            </a:r>
            <a:endParaRPr lang="en-US" dirty="0"/>
          </a:p>
        </p:txBody>
      </p:sp>
      <p:sp>
        <p:nvSpPr>
          <p:cNvPr id="3" name="Content Placeholder 2"/>
          <p:cNvSpPr>
            <a:spLocks noGrp="1"/>
          </p:cNvSpPr>
          <p:nvPr>
            <p:ph idx="1"/>
          </p:nvPr>
        </p:nvSpPr>
        <p:spPr>
          <a:xfrm>
            <a:off x="812800" y="1623966"/>
            <a:ext cx="10464800" cy="4443460"/>
          </a:xfrm>
        </p:spPr>
        <p:txBody>
          <a:bodyPr/>
          <a:lstStyle>
            <a:lvl1pPr>
              <a:buFont typeface="Wingdings" pitchFamily="2" charset="2"/>
              <a:buChar char="u"/>
              <a:defRPr>
                <a:solidFill>
                  <a:schemeClr val="tx2">
                    <a:lumMod val="75000"/>
                  </a:schemeClr>
                </a:solidFill>
              </a:defRPr>
            </a:lvl1pPr>
            <a:lvl2pPr>
              <a:buFont typeface="Wingdings" pitchFamily="2" charset="2"/>
              <a:buChar char="Ø"/>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6">
            <a:extLst>
              <a:ext uri="{FF2B5EF4-FFF2-40B4-BE49-F238E27FC236}">
                <a16:creationId xmlns:a16="http://schemas.microsoft.com/office/drawing/2014/main" id="{AE4BC8E8-C8ED-C95D-5AC9-D70EA175DBF6}"/>
              </a:ext>
            </a:extLst>
          </p:cNvPr>
          <p:cNvSpPr>
            <a:spLocks noGrp="1" noChangeArrowheads="1"/>
          </p:cNvSpPr>
          <p:nvPr>
            <p:ph type="sldNum" sz="quarter" idx="10"/>
          </p:nvPr>
        </p:nvSpPr>
        <p:spPr>
          <a:ln/>
        </p:spPr>
        <p:txBody>
          <a:bodyPr/>
          <a:lstStyle>
            <a:lvl1pPr>
              <a:defRPr/>
            </a:lvl1pPr>
          </a:lstStyle>
          <a:p>
            <a:pPr>
              <a:defRPr/>
            </a:pPr>
            <a:fld id="{78680641-AFE8-494E-9F12-722639309D56}" type="slidenum">
              <a:rPr lang="en-US" altLang="zh-CN"/>
              <a:pPr>
                <a:defRPr/>
              </a:pPr>
              <a:t>‹#›</a:t>
            </a:fld>
            <a:endParaRPr lang="en-US" altLang="zh-CN"/>
          </a:p>
        </p:txBody>
      </p:sp>
    </p:spTree>
    <p:extLst>
      <p:ext uri="{BB962C8B-B14F-4D97-AF65-F5344CB8AC3E}">
        <p14:creationId xmlns:p14="http://schemas.microsoft.com/office/powerpoint/2010/main" val="2819197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88E06FE8-5957-84A2-CADE-EBDE48E41E0B}"/>
              </a:ext>
            </a:extLst>
          </p:cNvPr>
          <p:cNvSpPr>
            <a:spLocks noGrp="1" noChangeArrowheads="1"/>
          </p:cNvSpPr>
          <p:nvPr>
            <p:ph type="sldNum" sz="quarter" idx="10"/>
          </p:nvPr>
        </p:nvSpPr>
        <p:spPr>
          <a:ln/>
        </p:spPr>
        <p:txBody>
          <a:bodyPr/>
          <a:lstStyle>
            <a:lvl1pPr>
              <a:defRPr/>
            </a:lvl1pPr>
          </a:lstStyle>
          <a:p>
            <a:pPr>
              <a:defRPr/>
            </a:pPr>
            <a:fld id="{846600AC-734B-431D-B5B6-3C34F92605DD}" type="slidenum">
              <a:rPr lang="en-US" altLang="zh-CN"/>
              <a:pPr>
                <a:defRPr/>
              </a:pPr>
              <a:t>‹#›</a:t>
            </a:fld>
            <a:endParaRPr lang="en-US" altLang="zh-CN"/>
          </a:p>
        </p:txBody>
      </p:sp>
    </p:spTree>
    <p:extLst>
      <p:ext uri="{BB962C8B-B14F-4D97-AF65-F5344CB8AC3E}">
        <p14:creationId xmlns:p14="http://schemas.microsoft.com/office/powerpoint/2010/main" val="368067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704436CB-6F00-0E28-3885-2AB30D3DAF8E}"/>
              </a:ext>
            </a:extLst>
          </p:cNvPr>
          <p:cNvSpPr>
            <a:spLocks noGrp="1" noChangeArrowheads="1"/>
          </p:cNvSpPr>
          <p:nvPr>
            <p:ph type="sldNum" sz="quarter" idx="10"/>
          </p:nvPr>
        </p:nvSpPr>
        <p:spPr>
          <a:ln/>
        </p:spPr>
        <p:txBody>
          <a:bodyPr/>
          <a:lstStyle>
            <a:lvl1pPr>
              <a:defRPr/>
            </a:lvl1pPr>
          </a:lstStyle>
          <a:p>
            <a:pPr>
              <a:defRPr/>
            </a:pPr>
            <a:fld id="{983A5E06-2B7B-4104-9476-6EE1C9B28290}" type="slidenum">
              <a:rPr lang="en-US" altLang="zh-CN"/>
              <a:pPr>
                <a:defRPr/>
              </a:pPr>
              <a:t>‹#›</a:t>
            </a:fld>
            <a:endParaRPr lang="en-US" altLang="zh-CN"/>
          </a:p>
        </p:txBody>
      </p:sp>
    </p:spTree>
    <p:extLst>
      <p:ext uri="{BB962C8B-B14F-4D97-AF65-F5344CB8AC3E}">
        <p14:creationId xmlns:p14="http://schemas.microsoft.com/office/powerpoint/2010/main" val="3342314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95911F3-2031-4B99-D78C-0AF8FF647EB9}"/>
              </a:ext>
            </a:extLst>
          </p:cNvPr>
          <p:cNvSpPr>
            <a:spLocks noGrp="1" noChangeArrowheads="1"/>
          </p:cNvSpPr>
          <p:nvPr>
            <p:ph type="sldNum" sz="quarter" idx="10"/>
          </p:nvPr>
        </p:nvSpPr>
        <p:spPr>
          <a:ln/>
        </p:spPr>
        <p:txBody>
          <a:bodyPr/>
          <a:lstStyle>
            <a:lvl1pPr>
              <a:defRPr/>
            </a:lvl1pPr>
          </a:lstStyle>
          <a:p>
            <a:pPr>
              <a:defRPr/>
            </a:pPr>
            <a:fld id="{E84694FB-8092-4E9E-A840-37AA43EFBF93}" type="slidenum">
              <a:rPr lang="en-US" altLang="zh-CN"/>
              <a:pPr>
                <a:defRPr/>
              </a:pPr>
              <a:t>‹#›</a:t>
            </a:fld>
            <a:endParaRPr lang="en-US" altLang="zh-CN"/>
          </a:p>
        </p:txBody>
      </p:sp>
    </p:spTree>
    <p:extLst>
      <p:ext uri="{BB962C8B-B14F-4D97-AF65-F5344CB8AC3E}">
        <p14:creationId xmlns:p14="http://schemas.microsoft.com/office/powerpoint/2010/main" val="39515523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E03A84F4-C424-EE32-A1AC-8F2E0F102DDB}"/>
              </a:ext>
            </a:extLst>
          </p:cNvPr>
          <p:cNvSpPr>
            <a:spLocks noGrp="1" noChangeArrowheads="1"/>
          </p:cNvSpPr>
          <p:nvPr>
            <p:ph type="sldNum" sz="quarter" idx="10"/>
          </p:nvPr>
        </p:nvSpPr>
        <p:spPr>
          <a:ln/>
        </p:spPr>
        <p:txBody>
          <a:bodyPr/>
          <a:lstStyle>
            <a:lvl1pPr>
              <a:defRPr/>
            </a:lvl1pPr>
          </a:lstStyle>
          <a:p>
            <a:pPr>
              <a:defRPr/>
            </a:pPr>
            <a:fld id="{F42203A5-B925-4009-AE0A-013F0B334914}" type="slidenum">
              <a:rPr lang="en-US" altLang="zh-CN"/>
              <a:pPr>
                <a:defRPr/>
              </a:pPr>
              <a:t>‹#›</a:t>
            </a:fld>
            <a:endParaRPr lang="en-US" altLang="zh-CN"/>
          </a:p>
        </p:txBody>
      </p:sp>
    </p:spTree>
    <p:extLst>
      <p:ext uri="{BB962C8B-B14F-4D97-AF65-F5344CB8AC3E}">
        <p14:creationId xmlns:p14="http://schemas.microsoft.com/office/powerpoint/2010/main" val="23541217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DA82AC1-5327-4D6C-E4D3-E647835409C3}"/>
              </a:ext>
            </a:extLst>
          </p:cNvPr>
          <p:cNvSpPr>
            <a:spLocks noGrp="1" noChangeArrowheads="1"/>
          </p:cNvSpPr>
          <p:nvPr>
            <p:ph type="sldNum" sz="quarter" idx="10"/>
          </p:nvPr>
        </p:nvSpPr>
        <p:spPr>
          <a:ln/>
        </p:spPr>
        <p:txBody>
          <a:bodyPr/>
          <a:lstStyle>
            <a:lvl1pPr>
              <a:defRPr/>
            </a:lvl1pPr>
          </a:lstStyle>
          <a:p>
            <a:pPr>
              <a:defRPr/>
            </a:pPr>
            <a:fld id="{7011F507-A357-466A-8EFF-44E0A528C70B}" type="slidenum">
              <a:rPr lang="en-US" altLang="zh-CN"/>
              <a:pPr>
                <a:defRPr/>
              </a:pPr>
              <a:t>‹#›</a:t>
            </a:fld>
            <a:endParaRPr lang="en-US" altLang="zh-CN"/>
          </a:p>
        </p:txBody>
      </p:sp>
    </p:spTree>
    <p:extLst>
      <p:ext uri="{BB962C8B-B14F-4D97-AF65-F5344CB8AC3E}">
        <p14:creationId xmlns:p14="http://schemas.microsoft.com/office/powerpoint/2010/main" val="1612549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日期占位符 3">
            <a:extLst>
              <a:ext uri="{FF2B5EF4-FFF2-40B4-BE49-F238E27FC236}">
                <a16:creationId xmlns:a16="http://schemas.microsoft.com/office/drawing/2014/main" id="{960A933F-00EF-1315-F7AD-2970D60BE83D}"/>
              </a:ext>
            </a:extLst>
          </p:cNvPr>
          <p:cNvSpPr>
            <a:spLocks noGrp="1"/>
          </p:cNvSpPr>
          <p:nvPr>
            <p:ph type="dt" sz="half" idx="10"/>
          </p:nvPr>
        </p:nvSpPr>
        <p:spPr/>
        <p:txBody>
          <a:bodyPr/>
          <a:lstStyle>
            <a:lvl1pPr>
              <a:defRPr/>
            </a:lvl1pPr>
          </a:lstStyle>
          <a:p>
            <a:fld id="{D51A4378-BFB9-480C-BEDD-CC7DD80C5A16}" type="datetimeFigureOut">
              <a:rPr lang="en-GB" smtClean="0"/>
              <a:t>10/04/2024</a:t>
            </a:fld>
            <a:endParaRPr lang="en-GB"/>
          </a:p>
        </p:txBody>
      </p:sp>
      <p:sp>
        <p:nvSpPr>
          <p:cNvPr id="5" name="页脚占位符 4">
            <a:extLst>
              <a:ext uri="{FF2B5EF4-FFF2-40B4-BE49-F238E27FC236}">
                <a16:creationId xmlns:a16="http://schemas.microsoft.com/office/drawing/2014/main" id="{46FA2E98-0B25-171C-1881-321A4AC22690}"/>
              </a:ext>
            </a:extLst>
          </p:cNvPr>
          <p:cNvSpPr>
            <a:spLocks noGrp="1"/>
          </p:cNvSpPr>
          <p:nvPr>
            <p:ph type="ftr" sz="quarter" idx="11"/>
          </p:nvPr>
        </p:nvSpPr>
        <p:spPr/>
        <p:txBody>
          <a:bodyPr/>
          <a:lstStyle>
            <a:lvl1pPr>
              <a:defRPr/>
            </a:lvl1pPr>
          </a:lstStyle>
          <a:p>
            <a:endParaRPr lang="en-GB"/>
          </a:p>
        </p:txBody>
      </p:sp>
      <p:sp>
        <p:nvSpPr>
          <p:cNvPr id="6" name="灯片编号占位符 5">
            <a:extLst>
              <a:ext uri="{FF2B5EF4-FFF2-40B4-BE49-F238E27FC236}">
                <a16:creationId xmlns:a16="http://schemas.microsoft.com/office/drawing/2014/main" id="{E9FDC067-E21A-9B97-3922-B79956DE579E}"/>
              </a:ext>
            </a:extLst>
          </p:cNvPr>
          <p:cNvSpPr>
            <a:spLocks noGrp="1"/>
          </p:cNvSpPr>
          <p:nvPr>
            <p:ph type="sldNum" sz="quarter" idx="12"/>
          </p:nvPr>
        </p:nvSpPr>
        <p:spPr/>
        <p:txBody>
          <a:bodyPr/>
          <a:lstStyle>
            <a:lvl1pPr>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1561026292"/>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4DCEE3DC-FA7F-64D9-AF25-C24D9D515276}"/>
              </a:ext>
            </a:extLst>
          </p:cNvPr>
          <p:cNvSpPr>
            <a:spLocks noGrp="1" noChangeArrowheads="1"/>
          </p:cNvSpPr>
          <p:nvPr>
            <p:ph type="sldNum" sz="quarter" idx="10"/>
          </p:nvPr>
        </p:nvSpPr>
        <p:spPr>
          <a:ln/>
        </p:spPr>
        <p:txBody>
          <a:bodyPr/>
          <a:lstStyle>
            <a:lvl1pPr>
              <a:defRPr/>
            </a:lvl1pPr>
          </a:lstStyle>
          <a:p>
            <a:pPr>
              <a:defRPr/>
            </a:pPr>
            <a:fld id="{B2CAEB97-41FC-4150-A03D-B8D953E51136}" type="slidenum">
              <a:rPr lang="en-US" altLang="zh-CN"/>
              <a:pPr>
                <a:defRPr/>
              </a:pPr>
              <a:t>‹#›</a:t>
            </a:fld>
            <a:endParaRPr lang="en-US" altLang="zh-CN"/>
          </a:p>
        </p:txBody>
      </p:sp>
    </p:spTree>
    <p:extLst>
      <p:ext uri="{BB962C8B-B14F-4D97-AF65-F5344CB8AC3E}">
        <p14:creationId xmlns:p14="http://schemas.microsoft.com/office/powerpoint/2010/main" val="6338913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6EA23A6B-98A7-1FE4-A29E-CB0691B2E918}"/>
              </a:ext>
            </a:extLst>
          </p:cNvPr>
          <p:cNvSpPr>
            <a:spLocks noGrp="1" noChangeArrowheads="1"/>
          </p:cNvSpPr>
          <p:nvPr>
            <p:ph type="sldNum" sz="quarter" idx="10"/>
          </p:nvPr>
        </p:nvSpPr>
        <p:spPr>
          <a:ln/>
        </p:spPr>
        <p:txBody>
          <a:bodyPr/>
          <a:lstStyle>
            <a:lvl1pPr>
              <a:defRPr/>
            </a:lvl1pPr>
          </a:lstStyle>
          <a:p>
            <a:pPr>
              <a:defRPr/>
            </a:pPr>
            <a:fld id="{090A6F8A-F0A8-4289-B34B-BF0BAFBD3946}" type="slidenum">
              <a:rPr lang="en-US" altLang="zh-CN"/>
              <a:pPr>
                <a:defRPr/>
              </a:pPr>
              <a:t>‹#›</a:t>
            </a:fld>
            <a:endParaRPr lang="en-US" altLang="zh-CN"/>
          </a:p>
        </p:txBody>
      </p:sp>
    </p:spTree>
    <p:extLst>
      <p:ext uri="{BB962C8B-B14F-4D97-AF65-F5344CB8AC3E}">
        <p14:creationId xmlns:p14="http://schemas.microsoft.com/office/powerpoint/2010/main" val="3046791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BAAF3508-731E-F145-04D2-45580D857613}"/>
              </a:ext>
            </a:extLst>
          </p:cNvPr>
          <p:cNvSpPr>
            <a:spLocks noGrp="1" noChangeArrowheads="1"/>
          </p:cNvSpPr>
          <p:nvPr>
            <p:ph type="sldNum" sz="quarter" idx="10"/>
          </p:nvPr>
        </p:nvSpPr>
        <p:spPr>
          <a:ln/>
        </p:spPr>
        <p:txBody>
          <a:bodyPr/>
          <a:lstStyle>
            <a:lvl1pPr>
              <a:defRPr/>
            </a:lvl1pPr>
          </a:lstStyle>
          <a:p>
            <a:pPr>
              <a:defRPr/>
            </a:pPr>
            <a:fld id="{7C977144-EDEE-45D3-BDFA-89E2904B58E1}" type="slidenum">
              <a:rPr lang="en-US" altLang="zh-CN"/>
              <a:pPr>
                <a:defRPr/>
              </a:pPr>
              <a:t>‹#›</a:t>
            </a:fld>
            <a:endParaRPr lang="en-US" altLang="zh-CN"/>
          </a:p>
        </p:txBody>
      </p:sp>
    </p:spTree>
    <p:extLst>
      <p:ext uri="{BB962C8B-B14F-4D97-AF65-F5344CB8AC3E}">
        <p14:creationId xmlns:p14="http://schemas.microsoft.com/office/powerpoint/2010/main" val="192053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61400" y="609601"/>
            <a:ext cx="2616200" cy="5521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609601"/>
            <a:ext cx="7645400" cy="5521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E3634128-659A-F404-C0E4-8735DF9E9FB8}"/>
              </a:ext>
            </a:extLst>
          </p:cNvPr>
          <p:cNvSpPr>
            <a:spLocks noGrp="1" noChangeArrowheads="1"/>
          </p:cNvSpPr>
          <p:nvPr>
            <p:ph type="sldNum" sz="quarter" idx="10"/>
          </p:nvPr>
        </p:nvSpPr>
        <p:spPr>
          <a:ln/>
        </p:spPr>
        <p:txBody>
          <a:bodyPr/>
          <a:lstStyle>
            <a:lvl1pPr>
              <a:defRPr/>
            </a:lvl1pPr>
          </a:lstStyle>
          <a:p>
            <a:pPr>
              <a:defRPr/>
            </a:pPr>
            <a:fld id="{0C429A5F-7E4E-4529-9B0E-D4F3039E8715}" type="slidenum">
              <a:rPr lang="en-US" altLang="zh-CN"/>
              <a:pPr>
                <a:defRPr/>
              </a:pPr>
              <a:t>‹#›</a:t>
            </a:fld>
            <a:endParaRPr lang="en-US" altLang="zh-CN"/>
          </a:p>
        </p:txBody>
      </p:sp>
    </p:spTree>
    <p:extLst>
      <p:ext uri="{BB962C8B-B14F-4D97-AF65-F5344CB8AC3E}">
        <p14:creationId xmlns:p14="http://schemas.microsoft.com/office/powerpoint/2010/main" val="42305679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1"/>
            <a:ext cx="10464800" cy="1139825"/>
          </a:xfrm>
        </p:spPr>
        <p:txBody>
          <a:bodyPr/>
          <a:lstStyle/>
          <a:p>
            <a:r>
              <a:rPr lang="en-US"/>
              <a:t>Click to edit Master title style</a:t>
            </a:r>
            <a:endParaRPr lang="en-US" dirty="0"/>
          </a:p>
        </p:txBody>
      </p:sp>
      <p:sp>
        <p:nvSpPr>
          <p:cNvPr id="3" name="Text Placeholder 2"/>
          <p:cNvSpPr>
            <a:spLocks noGrp="1"/>
          </p:cNvSpPr>
          <p:nvPr>
            <p:ph type="body" sz="half" idx="1"/>
          </p:nvPr>
        </p:nvSpPr>
        <p:spPr>
          <a:xfrm>
            <a:off x="812800" y="1676401"/>
            <a:ext cx="51308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676401"/>
            <a:ext cx="51308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A8D82F3A-2A15-D7DF-8180-11BF7321AD8D}"/>
              </a:ext>
            </a:extLst>
          </p:cNvPr>
          <p:cNvSpPr>
            <a:spLocks noGrp="1" noChangeArrowheads="1"/>
          </p:cNvSpPr>
          <p:nvPr>
            <p:ph type="sldNum" sz="quarter" idx="10"/>
          </p:nvPr>
        </p:nvSpPr>
        <p:spPr>
          <a:ln/>
        </p:spPr>
        <p:txBody>
          <a:bodyPr/>
          <a:lstStyle>
            <a:lvl1pPr>
              <a:defRPr/>
            </a:lvl1pPr>
          </a:lstStyle>
          <a:p>
            <a:pPr>
              <a:defRPr/>
            </a:pPr>
            <a:fld id="{C5787EE2-267B-41C9-B42A-2A2AF6E94E97}" type="slidenum">
              <a:rPr lang="en-US" altLang="zh-CN"/>
              <a:pPr>
                <a:defRPr/>
              </a:pPr>
              <a:t>‹#›</a:t>
            </a:fld>
            <a:endParaRPr lang="en-US" altLang="zh-CN"/>
          </a:p>
        </p:txBody>
      </p:sp>
    </p:spTree>
    <p:extLst>
      <p:ext uri="{BB962C8B-B14F-4D97-AF65-F5344CB8AC3E}">
        <p14:creationId xmlns:p14="http://schemas.microsoft.com/office/powerpoint/2010/main" val="1714444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2" name="Shape 29">
            <a:extLst>
              <a:ext uri="{FF2B5EF4-FFF2-40B4-BE49-F238E27FC236}">
                <a16:creationId xmlns:a16="http://schemas.microsoft.com/office/drawing/2014/main" id="{854B6351-9A45-EDF4-8166-56027CF967EA}"/>
              </a:ext>
            </a:extLst>
          </p:cNvPr>
          <p:cNvSpPr>
            <a:spLocks/>
          </p:cNvSpPr>
          <p:nvPr/>
        </p:nvSpPr>
        <p:spPr bwMode="auto">
          <a:xfrm>
            <a:off x="711200" y="533400"/>
            <a:ext cx="10668000" cy="609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0" y="0"/>
                </a:lnTo>
                <a:lnTo>
                  <a:pt x="21600" y="0"/>
                </a:lnTo>
              </a:path>
            </a:pathLst>
          </a:custGeom>
          <a:noFill/>
          <a:ln w="19050">
            <a:solidFill>
              <a:srgbClr val="009999"/>
            </a:solidFill>
            <a:miter lim="800000"/>
            <a:headEnd/>
            <a:tailEnd/>
          </a:ln>
          <a:extLst>
            <a:ext uri="{909E8E84-426E-40DD-AFC4-6F175D3DCCD1}">
              <a14:hiddenFill xmlns:a14="http://schemas.microsoft.com/office/drawing/2010/main">
                <a:solidFill>
                  <a:srgbClr val="FFFFFF"/>
                </a:solidFill>
              </a14:hiddenFill>
            </a:ext>
          </a:extLst>
        </p:spPr>
        <p:txBody>
          <a:bodyPr lIns="45719" rIns="45719"/>
          <a:lstStyle/>
          <a:p>
            <a:endParaRPr lang="en-GB"/>
          </a:p>
        </p:txBody>
      </p:sp>
      <p:sp>
        <p:nvSpPr>
          <p:cNvPr id="3" name="Shape 30">
            <a:extLst>
              <a:ext uri="{FF2B5EF4-FFF2-40B4-BE49-F238E27FC236}">
                <a16:creationId xmlns:a16="http://schemas.microsoft.com/office/drawing/2014/main" id="{AAF5960F-12FA-7C77-EFD0-D29F2D359189}"/>
              </a:ext>
            </a:extLst>
          </p:cNvPr>
          <p:cNvSpPr>
            <a:spLocks noChangeShapeType="1"/>
          </p:cNvSpPr>
          <p:nvPr/>
        </p:nvSpPr>
        <p:spPr bwMode="auto">
          <a:xfrm>
            <a:off x="711200" y="6172200"/>
            <a:ext cx="10668000" cy="0"/>
          </a:xfrm>
          <a:prstGeom prst="line">
            <a:avLst/>
          </a:prstGeom>
          <a:noFill/>
          <a:ln w="19050">
            <a:solidFill>
              <a:srgbClr val="009999"/>
            </a:solidFill>
            <a:round/>
            <a:headEnd/>
            <a:tailEnd/>
          </a:ln>
          <a:extLst>
            <a:ext uri="{909E8E84-426E-40DD-AFC4-6F175D3DCCD1}">
              <a14:hiddenFill xmlns:a14="http://schemas.microsoft.com/office/drawing/2010/main">
                <a:noFill/>
              </a14:hiddenFill>
            </a:ext>
          </a:extLst>
        </p:spPr>
        <p:txBody>
          <a:bodyPr lIns="45719" rIns="45719"/>
          <a:lstStyle/>
          <a:p>
            <a:endParaRPr lang="en-GB"/>
          </a:p>
        </p:txBody>
      </p:sp>
      <p:pic>
        <p:nvPicPr>
          <p:cNvPr id="4" name="emblem.jpeg" descr="O:\CUHK(SZ)\Website\en\images\emblem.jpg">
            <a:extLst>
              <a:ext uri="{FF2B5EF4-FFF2-40B4-BE49-F238E27FC236}">
                <a16:creationId xmlns:a16="http://schemas.microsoft.com/office/drawing/2014/main" id="{03C19914-7BDB-BC7F-7C38-D6EDE62D4C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313" y="6232525"/>
            <a:ext cx="47831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Shape 32">
            <a:extLst>
              <a:ext uri="{FF2B5EF4-FFF2-40B4-BE49-F238E27FC236}">
                <a16:creationId xmlns:a16="http://schemas.microsoft.com/office/drawing/2014/main" id="{9E6628A1-1E46-E32A-3FD4-40C8AD51588C}"/>
              </a:ext>
            </a:extLst>
          </p:cNvPr>
          <p:cNvSpPr>
            <a:spLocks noGrp="1"/>
          </p:cNvSpPr>
          <p:nvPr>
            <p:ph type="sldNum" sz="quarter" idx="10"/>
          </p:nvPr>
        </p:nvSpPr>
        <p:spPr>
          <a:xfrm>
            <a:off x="11131550" y="6443663"/>
            <a:ext cx="247650" cy="257175"/>
          </a:xfrm>
        </p:spPr>
        <p:txBody>
          <a:bodyPr/>
          <a:lstStyle>
            <a:lvl1pPr>
              <a:defRPr>
                <a:sym typeface="Garamond" panose="02020404030301010803" pitchFamily="18" charset="0"/>
              </a:defRPr>
            </a:lvl1pPr>
          </a:lstStyle>
          <a:p>
            <a:pPr>
              <a:defRPr/>
            </a:pPr>
            <a:fld id="{3CA2B23A-57EC-4465-94C0-4ABD39502B20}" type="slidenum">
              <a:rPr lang="en-US" altLang="en-US"/>
              <a:pPr>
                <a:defRPr/>
              </a:pPr>
              <a:t>‹#›</a:t>
            </a:fld>
            <a:endParaRPr lang="en-US" altLang="en-US"/>
          </a:p>
        </p:txBody>
      </p:sp>
    </p:spTree>
    <p:extLst>
      <p:ext uri="{BB962C8B-B14F-4D97-AF65-F5344CB8AC3E}">
        <p14:creationId xmlns:p14="http://schemas.microsoft.com/office/powerpoint/2010/main" val="4468800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日期占位符 3">
            <a:extLst>
              <a:ext uri="{FF2B5EF4-FFF2-40B4-BE49-F238E27FC236}">
                <a16:creationId xmlns:a16="http://schemas.microsoft.com/office/drawing/2014/main" id="{FE3A1ABE-170E-1CD1-99EA-424496BD4AF0}"/>
              </a:ext>
            </a:extLst>
          </p:cNvPr>
          <p:cNvSpPr>
            <a:spLocks noGrp="1"/>
          </p:cNvSpPr>
          <p:nvPr>
            <p:ph type="dt" sz="half" idx="10"/>
          </p:nvPr>
        </p:nvSpPr>
        <p:spPr/>
        <p:txBody>
          <a:bodyPr/>
          <a:lstStyle>
            <a:lvl1pPr>
              <a:defRPr/>
            </a:lvl1pPr>
          </a:lstStyle>
          <a:p>
            <a:fld id="{D51A4378-BFB9-480C-BEDD-CC7DD80C5A16}" type="datetimeFigureOut">
              <a:rPr lang="en-GB" smtClean="0"/>
              <a:t>10/04/2024</a:t>
            </a:fld>
            <a:endParaRPr lang="en-GB"/>
          </a:p>
        </p:txBody>
      </p:sp>
      <p:sp>
        <p:nvSpPr>
          <p:cNvPr id="6" name="页脚占位符 4">
            <a:extLst>
              <a:ext uri="{FF2B5EF4-FFF2-40B4-BE49-F238E27FC236}">
                <a16:creationId xmlns:a16="http://schemas.microsoft.com/office/drawing/2014/main" id="{DC2F2282-88EC-4ADF-F905-1FDCF428087F}"/>
              </a:ext>
            </a:extLst>
          </p:cNvPr>
          <p:cNvSpPr>
            <a:spLocks noGrp="1"/>
          </p:cNvSpPr>
          <p:nvPr>
            <p:ph type="ftr" sz="quarter" idx="11"/>
          </p:nvPr>
        </p:nvSpPr>
        <p:spPr/>
        <p:txBody>
          <a:bodyPr/>
          <a:lstStyle>
            <a:lvl1pPr>
              <a:defRPr/>
            </a:lvl1pPr>
          </a:lstStyle>
          <a:p>
            <a:endParaRPr lang="en-GB"/>
          </a:p>
        </p:txBody>
      </p:sp>
      <p:sp>
        <p:nvSpPr>
          <p:cNvPr id="7" name="灯片编号占位符 5">
            <a:extLst>
              <a:ext uri="{FF2B5EF4-FFF2-40B4-BE49-F238E27FC236}">
                <a16:creationId xmlns:a16="http://schemas.microsoft.com/office/drawing/2014/main" id="{75CC3479-F57E-D903-1142-21C37301B798}"/>
              </a:ext>
            </a:extLst>
          </p:cNvPr>
          <p:cNvSpPr>
            <a:spLocks noGrp="1"/>
          </p:cNvSpPr>
          <p:nvPr>
            <p:ph type="sldNum" sz="quarter" idx="12"/>
          </p:nvPr>
        </p:nvSpPr>
        <p:spPr/>
        <p:txBody>
          <a:bodyPr/>
          <a:lstStyle>
            <a:lvl1pPr>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427349431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日期占位符 3">
            <a:extLst>
              <a:ext uri="{FF2B5EF4-FFF2-40B4-BE49-F238E27FC236}">
                <a16:creationId xmlns:a16="http://schemas.microsoft.com/office/drawing/2014/main" id="{1DAD43BE-247B-F2E6-79D4-C3017D4E954C}"/>
              </a:ext>
            </a:extLst>
          </p:cNvPr>
          <p:cNvSpPr>
            <a:spLocks noGrp="1"/>
          </p:cNvSpPr>
          <p:nvPr>
            <p:ph type="dt" sz="half" idx="10"/>
          </p:nvPr>
        </p:nvSpPr>
        <p:spPr/>
        <p:txBody>
          <a:bodyPr/>
          <a:lstStyle>
            <a:lvl1pPr>
              <a:defRPr/>
            </a:lvl1pPr>
          </a:lstStyle>
          <a:p>
            <a:fld id="{D51A4378-BFB9-480C-BEDD-CC7DD80C5A16}" type="datetimeFigureOut">
              <a:rPr lang="en-GB" smtClean="0"/>
              <a:t>10/04/2024</a:t>
            </a:fld>
            <a:endParaRPr lang="en-GB"/>
          </a:p>
        </p:txBody>
      </p:sp>
      <p:sp>
        <p:nvSpPr>
          <p:cNvPr id="8" name="页脚占位符 4">
            <a:extLst>
              <a:ext uri="{FF2B5EF4-FFF2-40B4-BE49-F238E27FC236}">
                <a16:creationId xmlns:a16="http://schemas.microsoft.com/office/drawing/2014/main" id="{9C08620C-64EB-C018-2B94-0A79D756BC36}"/>
              </a:ext>
            </a:extLst>
          </p:cNvPr>
          <p:cNvSpPr>
            <a:spLocks noGrp="1"/>
          </p:cNvSpPr>
          <p:nvPr>
            <p:ph type="ftr" sz="quarter" idx="11"/>
          </p:nvPr>
        </p:nvSpPr>
        <p:spPr/>
        <p:txBody>
          <a:bodyPr/>
          <a:lstStyle>
            <a:lvl1pPr>
              <a:defRPr/>
            </a:lvl1pPr>
          </a:lstStyle>
          <a:p>
            <a:endParaRPr lang="en-GB"/>
          </a:p>
        </p:txBody>
      </p:sp>
      <p:sp>
        <p:nvSpPr>
          <p:cNvPr id="9" name="灯片编号占位符 5">
            <a:extLst>
              <a:ext uri="{FF2B5EF4-FFF2-40B4-BE49-F238E27FC236}">
                <a16:creationId xmlns:a16="http://schemas.microsoft.com/office/drawing/2014/main" id="{1DEA0BC1-7AD1-DE10-5E84-689DD460ECCD}"/>
              </a:ext>
            </a:extLst>
          </p:cNvPr>
          <p:cNvSpPr>
            <a:spLocks noGrp="1"/>
          </p:cNvSpPr>
          <p:nvPr>
            <p:ph type="sldNum" sz="quarter" idx="12"/>
          </p:nvPr>
        </p:nvSpPr>
        <p:spPr/>
        <p:txBody>
          <a:bodyPr/>
          <a:lstStyle>
            <a:lvl1pPr>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221746190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日期占位符 3">
            <a:extLst>
              <a:ext uri="{FF2B5EF4-FFF2-40B4-BE49-F238E27FC236}">
                <a16:creationId xmlns:a16="http://schemas.microsoft.com/office/drawing/2014/main" id="{77227935-0378-11BE-4463-00A2FDC9C288}"/>
              </a:ext>
            </a:extLst>
          </p:cNvPr>
          <p:cNvSpPr>
            <a:spLocks noGrp="1"/>
          </p:cNvSpPr>
          <p:nvPr>
            <p:ph type="dt" sz="half" idx="10"/>
          </p:nvPr>
        </p:nvSpPr>
        <p:spPr/>
        <p:txBody>
          <a:bodyPr/>
          <a:lstStyle>
            <a:lvl1pPr>
              <a:defRPr/>
            </a:lvl1pPr>
          </a:lstStyle>
          <a:p>
            <a:fld id="{D51A4378-BFB9-480C-BEDD-CC7DD80C5A16}" type="datetimeFigureOut">
              <a:rPr lang="en-GB" smtClean="0"/>
              <a:t>10/04/2024</a:t>
            </a:fld>
            <a:endParaRPr lang="en-GB"/>
          </a:p>
        </p:txBody>
      </p:sp>
      <p:sp>
        <p:nvSpPr>
          <p:cNvPr id="4" name="页脚占位符 4">
            <a:extLst>
              <a:ext uri="{FF2B5EF4-FFF2-40B4-BE49-F238E27FC236}">
                <a16:creationId xmlns:a16="http://schemas.microsoft.com/office/drawing/2014/main" id="{6C663634-38B9-3552-3031-BF33EC6BFD42}"/>
              </a:ext>
            </a:extLst>
          </p:cNvPr>
          <p:cNvSpPr>
            <a:spLocks noGrp="1"/>
          </p:cNvSpPr>
          <p:nvPr>
            <p:ph type="ftr" sz="quarter" idx="11"/>
          </p:nvPr>
        </p:nvSpPr>
        <p:spPr/>
        <p:txBody>
          <a:bodyPr/>
          <a:lstStyle>
            <a:lvl1pPr>
              <a:defRPr/>
            </a:lvl1pPr>
          </a:lstStyle>
          <a:p>
            <a:endParaRPr lang="en-GB"/>
          </a:p>
        </p:txBody>
      </p:sp>
      <p:sp>
        <p:nvSpPr>
          <p:cNvPr id="5" name="灯片编号占位符 5">
            <a:extLst>
              <a:ext uri="{FF2B5EF4-FFF2-40B4-BE49-F238E27FC236}">
                <a16:creationId xmlns:a16="http://schemas.microsoft.com/office/drawing/2014/main" id="{C0BB0616-4D73-8E0A-4BD7-D94F1B04DEA8}"/>
              </a:ext>
            </a:extLst>
          </p:cNvPr>
          <p:cNvSpPr>
            <a:spLocks noGrp="1"/>
          </p:cNvSpPr>
          <p:nvPr>
            <p:ph type="sldNum" sz="quarter" idx="12"/>
          </p:nvPr>
        </p:nvSpPr>
        <p:spPr/>
        <p:txBody>
          <a:bodyPr/>
          <a:lstStyle>
            <a:lvl1pPr>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2896294642"/>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73D866B4-A11F-D483-0321-2B8CEFF4A3B9}"/>
              </a:ext>
            </a:extLst>
          </p:cNvPr>
          <p:cNvSpPr>
            <a:spLocks noGrp="1"/>
          </p:cNvSpPr>
          <p:nvPr>
            <p:ph type="dt" sz="half" idx="10"/>
          </p:nvPr>
        </p:nvSpPr>
        <p:spPr/>
        <p:txBody>
          <a:bodyPr/>
          <a:lstStyle>
            <a:lvl1pPr>
              <a:defRPr/>
            </a:lvl1pPr>
          </a:lstStyle>
          <a:p>
            <a:fld id="{D51A4378-BFB9-480C-BEDD-CC7DD80C5A16}" type="datetimeFigureOut">
              <a:rPr lang="en-GB" smtClean="0"/>
              <a:t>10/04/2024</a:t>
            </a:fld>
            <a:endParaRPr lang="en-GB"/>
          </a:p>
        </p:txBody>
      </p:sp>
      <p:sp>
        <p:nvSpPr>
          <p:cNvPr id="3" name="页脚占位符 4">
            <a:extLst>
              <a:ext uri="{FF2B5EF4-FFF2-40B4-BE49-F238E27FC236}">
                <a16:creationId xmlns:a16="http://schemas.microsoft.com/office/drawing/2014/main" id="{B5112320-112C-9B0E-7EF5-6C4820DB4016}"/>
              </a:ext>
            </a:extLst>
          </p:cNvPr>
          <p:cNvSpPr>
            <a:spLocks noGrp="1"/>
          </p:cNvSpPr>
          <p:nvPr>
            <p:ph type="ftr" sz="quarter" idx="11"/>
          </p:nvPr>
        </p:nvSpPr>
        <p:spPr/>
        <p:txBody>
          <a:bodyPr/>
          <a:lstStyle>
            <a:lvl1pPr>
              <a:defRPr/>
            </a:lvl1pPr>
          </a:lstStyle>
          <a:p>
            <a:endParaRPr lang="en-GB"/>
          </a:p>
        </p:txBody>
      </p:sp>
      <p:sp>
        <p:nvSpPr>
          <p:cNvPr id="4" name="灯片编号占位符 5">
            <a:extLst>
              <a:ext uri="{FF2B5EF4-FFF2-40B4-BE49-F238E27FC236}">
                <a16:creationId xmlns:a16="http://schemas.microsoft.com/office/drawing/2014/main" id="{41B0ED54-89FA-5A0D-E4AD-EE28D8A4F5CD}"/>
              </a:ext>
            </a:extLst>
          </p:cNvPr>
          <p:cNvSpPr>
            <a:spLocks noGrp="1"/>
          </p:cNvSpPr>
          <p:nvPr>
            <p:ph type="sldNum" sz="quarter" idx="12"/>
          </p:nvPr>
        </p:nvSpPr>
        <p:spPr/>
        <p:txBody>
          <a:bodyPr/>
          <a:lstStyle>
            <a:lvl1pPr>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120129535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日期占位符 3">
            <a:extLst>
              <a:ext uri="{FF2B5EF4-FFF2-40B4-BE49-F238E27FC236}">
                <a16:creationId xmlns:a16="http://schemas.microsoft.com/office/drawing/2014/main" id="{7D318978-B54B-5B29-3AC6-254607F89427}"/>
              </a:ext>
            </a:extLst>
          </p:cNvPr>
          <p:cNvSpPr>
            <a:spLocks noGrp="1"/>
          </p:cNvSpPr>
          <p:nvPr>
            <p:ph type="dt" sz="half" idx="10"/>
          </p:nvPr>
        </p:nvSpPr>
        <p:spPr/>
        <p:txBody>
          <a:bodyPr/>
          <a:lstStyle>
            <a:lvl1pPr>
              <a:defRPr/>
            </a:lvl1pPr>
          </a:lstStyle>
          <a:p>
            <a:fld id="{D51A4378-BFB9-480C-BEDD-CC7DD80C5A16}" type="datetimeFigureOut">
              <a:rPr lang="en-GB" smtClean="0"/>
              <a:t>10/04/2024</a:t>
            </a:fld>
            <a:endParaRPr lang="en-GB"/>
          </a:p>
        </p:txBody>
      </p:sp>
      <p:sp>
        <p:nvSpPr>
          <p:cNvPr id="6" name="页脚占位符 4">
            <a:extLst>
              <a:ext uri="{FF2B5EF4-FFF2-40B4-BE49-F238E27FC236}">
                <a16:creationId xmlns:a16="http://schemas.microsoft.com/office/drawing/2014/main" id="{8CC9F9FF-82F4-DA1C-6F8D-D4B2E62BC6C3}"/>
              </a:ext>
            </a:extLst>
          </p:cNvPr>
          <p:cNvSpPr>
            <a:spLocks noGrp="1"/>
          </p:cNvSpPr>
          <p:nvPr>
            <p:ph type="ftr" sz="quarter" idx="11"/>
          </p:nvPr>
        </p:nvSpPr>
        <p:spPr/>
        <p:txBody>
          <a:bodyPr/>
          <a:lstStyle>
            <a:lvl1pPr>
              <a:defRPr/>
            </a:lvl1pPr>
          </a:lstStyle>
          <a:p>
            <a:endParaRPr lang="en-GB"/>
          </a:p>
        </p:txBody>
      </p:sp>
      <p:sp>
        <p:nvSpPr>
          <p:cNvPr id="7" name="灯片编号占位符 5">
            <a:extLst>
              <a:ext uri="{FF2B5EF4-FFF2-40B4-BE49-F238E27FC236}">
                <a16:creationId xmlns:a16="http://schemas.microsoft.com/office/drawing/2014/main" id="{AAD4D73F-26CF-B9C3-14F7-56D0D18FE214}"/>
              </a:ext>
            </a:extLst>
          </p:cNvPr>
          <p:cNvSpPr>
            <a:spLocks noGrp="1"/>
          </p:cNvSpPr>
          <p:nvPr>
            <p:ph type="sldNum" sz="quarter" idx="12"/>
          </p:nvPr>
        </p:nvSpPr>
        <p:spPr/>
        <p:txBody>
          <a:bodyPr/>
          <a:lstStyle>
            <a:lvl1pPr>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387497860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日期占位符 3">
            <a:extLst>
              <a:ext uri="{FF2B5EF4-FFF2-40B4-BE49-F238E27FC236}">
                <a16:creationId xmlns:a16="http://schemas.microsoft.com/office/drawing/2014/main" id="{8028D880-1CC8-2239-D858-8D14EF27CBD6}"/>
              </a:ext>
            </a:extLst>
          </p:cNvPr>
          <p:cNvSpPr>
            <a:spLocks noGrp="1"/>
          </p:cNvSpPr>
          <p:nvPr>
            <p:ph type="dt" sz="half" idx="10"/>
          </p:nvPr>
        </p:nvSpPr>
        <p:spPr/>
        <p:txBody>
          <a:bodyPr/>
          <a:lstStyle>
            <a:lvl1pPr>
              <a:defRPr/>
            </a:lvl1pPr>
          </a:lstStyle>
          <a:p>
            <a:fld id="{D51A4378-BFB9-480C-BEDD-CC7DD80C5A16}" type="datetimeFigureOut">
              <a:rPr lang="en-GB" smtClean="0"/>
              <a:t>10/04/2024</a:t>
            </a:fld>
            <a:endParaRPr lang="en-GB"/>
          </a:p>
        </p:txBody>
      </p:sp>
      <p:sp>
        <p:nvSpPr>
          <p:cNvPr id="6" name="页脚占位符 4">
            <a:extLst>
              <a:ext uri="{FF2B5EF4-FFF2-40B4-BE49-F238E27FC236}">
                <a16:creationId xmlns:a16="http://schemas.microsoft.com/office/drawing/2014/main" id="{78C328BE-2E16-AF30-6EAA-2397AF6324B8}"/>
              </a:ext>
            </a:extLst>
          </p:cNvPr>
          <p:cNvSpPr>
            <a:spLocks noGrp="1"/>
          </p:cNvSpPr>
          <p:nvPr>
            <p:ph type="ftr" sz="quarter" idx="11"/>
          </p:nvPr>
        </p:nvSpPr>
        <p:spPr/>
        <p:txBody>
          <a:bodyPr/>
          <a:lstStyle>
            <a:lvl1pPr>
              <a:defRPr/>
            </a:lvl1pPr>
          </a:lstStyle>
          <a:p>
            <a:endParaRPr lang="en-GB"/>
          </a:p>
        </p:txBody>
      </p:sp>
      <p:sp>
        <p:nvSpPr>
          <p:cNvPr id="7" name="灯片编号占位符 5">
            <a:extLst>
              <a:ext uri="{FF2B5EF4-FFF2-40B4-BE49-F238E27FC236}">
                <a16:creationId xmlns:a16="http://schemas.microsoft.com/office/drawing/2014/main" id="{627C5DB7-8018-6D56-05A4-676225089890}"/>
              </a:ext>
            </a:extLst>
          </p:cNvPr>
          <p:cNvSpPr>
            <a:spLocks noGrp="1"/>
          </p:cNvSpPr>
          <p:nvPr>
            <p:ph type="sldNum" sz="quarter" idx="12"/>
          </p:nvPr>
        </p:nvSpPr>
        <p:spPr/>
        <p:txBody>
          <a:bodyPr/>
          <a:lstStyle>
            <a:lvl1pPr>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2372764626"/>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348599B7-CABC-22DA-B81A-51D65B5CC9E8}"/>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E2BD923C-D135-0FB0-8705-16A7436902AC}"/>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95206C-9C51-0B3F-F419-45BCC1257516}"/>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cs typeface="Arial" pitchFamily="34" charset="0"/>
              </a:defRPr>
            </a:lvl1pPr>
          </a:lstStyle>
          <a:p>
            <a:fld id="{D51A4378-BFB9-480C-BEDD-CC7DD80C5A16}" type="datetimeFigureOut">
              <a:rPr lang="en-GB" smtClean="0"/>
              <a:t>10/04/2024</a:t>
            </a:fld>
            <a:endParaRPr lang="en-GB"/>
          </a:p>
        </p:txBody>
      </p:sp>
      <p:sp>
        <p:nvSpPr>
          <p:cNvPr id="5" name="页脚占位符 4">
            <a:extLst>
              <a:ext uri="{FF2B5EF4-FFF2-40B4-BE49-F238E27FC236}">
                <a16:creationId xmlns:a16="http://schemas.microsoft.com/office/drawing/2014/main" id="{EBE054D8-7DE5-4F94-6444-F4E378CAFD79}"/>
              </a:ext>
            </a:extLst>
          </p:cNvPr>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cs typeface="Arial" pitchFamily="34" charset="0"/>
              </a:defRPr>
            </a:lvl1pPr>
          </a:lstStyle>
          <a:p>
            <a:endParaRPr lang="en-GB"/>
          </a:p>
        </p:txBody>
      </p:sp>
      <p:sp>
        <p:nvSpPr>
          <p:cNvPr id="6" name="灯片编号占位符 5">
            <a:extLst>
              <a:ext uri="{FF2B5EF4-FFF2-40B4-BE49-F238E27FC236}">
                <a16:creationId xmlns:a16="http://schemas.microsoft.com/office/drawing/2014/main" id="{1ED7FF74-5A36-CC0A-FAEE-B9A2F116DF76}"/>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A7E8C524-4278-423A-85F6-52D00C207604}" type="slidenum">
              <a:rPr lang="en-GB" smtClean="0"/>
              <a:t>‹#›</a:t>
            </a:fld>
            <a:endParaRPr lang="en-GB"/>
          </a:p>
        </p:txBody>
      </p:sp>
    </p:spTree>
    <p:extLst>
      <p:ext uri="{BB962C8B-B14F-4D97-AF65-F5344CB8AC3E}">
        <p14:creationId xmlns:p14="http://schemas.microsoft.com/office/powerpoint/2010/main" val="355355501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wipe/>
  </p:transition>
  <p:txStyles>
    <p:titleStyle>
      <a:lvl1pPr algn="ctr" rtl="0" eaLnBrk="1" fontAlgn="base" hangingPunct="1">
        <a:spcBef>
          <a:spcPct val="0"/>
        </a:spcBef>
        <a:spcAft>
          <a:spcPct val="0"/>
        </a:spcAft>
        <a:defRPr kumimoji="1" sz="4400" kern="1200">
          <a:solidFill>
            <a:schemeClr val="tx1"/>
          </a:solidFill>
          <a:latin typeface="+mj-lt"/>
          <a:ea typeface="宋体" pitchFamily="2" charset="-122"/>
          <a:cs typeface="+mj-cs"/>
        </a:defRPr>
      </a:lvl1pPr>
      <a:lvl2pPr algn="ctr" rtl="0" eaLnBrk="1" fontAlgn="base" hangingPunct="1">
        <a:spcBef>
          <a:spcPct val="0"/>
        </a:spcBef>
        <a:spcAft>
          <a:spcPct val="0"/>
        </a:spcAft>
        <a:defRPr kumimoji="1" sz="4400">
          <a:solidFill>
            <a:schemeClr val="tx1"/>
          </a:solidFill>
          <a:latin typeface="Calibri" pitchFamily="34" charset="0"/>
          <a:ea typeface="宋体" pitchFamily="2" charset="-122"/>
        </a:defRPr>
      </a:lvl2pPr>
      <a:lvl3pPr algn="ctr" rtl="0" eaLnBrk="1" fontAlgn="base" hangingPunct="1">
        <a:spcBef>
          <a:spcPct val="0"/>
        </a:spcBef>
        <a:spcAft>
          <a:spcPct val="0"/>
        </a:spcAft>
        <a:defRPr kumimoji="1" sz="4400">
          <a:solidFill>
            <a:schemeClr val="tx1"/>
          </a:solidFill>
          <a:latin typeface="Calibri" pitchFamily="34" charset="0"/>
          <a:ea typeface="宋体" pitchFamily="2" charset="-122"/>
        </a:defRPr>
      </a:lvl3pPr>
      <a:lvl4pPr algn="ctr" rtl="0" eaLnBrk="1" fontAlgn="base" hangingPunct="1">
        <a:spcBef>
          <a:spcPct val="0"/>
        </a:spcBef>
        <a:spcAft>
          <a:spcPct val="0"/>
        </a:spcAft>
        <a:defRPr kumimoji="1" sz="4400">
          <a:solidFill>
            <a:schemeClr val="tx1"/>
          </a:solidFill>
          <a:latin typeface="Calibri" pitchFamily="34" charset="0"/>
          <a:ea typeface="宋体" pitchFamily="2" charset="-122"/>
        </a:defRPr>
      </a:lvl4pPr>
      <a:lvl5pPr algn="ctr" rtl="0" eaLnBrk="1" fontAlgn="base" hangingPunct="1">
        <a:spcBef>
          <a:spcPct val="0"/>
        </a:spcBef>
        <a:spcAft>
          <a:spcPct val="0"/>
        </a:spcAft>
        <a:defRPr kumimoji="1"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kumimoji="1" sz="3200" kern="1200">
          <a:solidFill>
            <a:schemeClr val="tx1"/>
          </a:solidFill>
          <a:latin typeface="+mn-lt"/>
          <a:ea typeface="宋体" pitchFamily="2" charset="-122"/>
          <a:cs typeface="+mn-cs"/>
        </a:defRPr>
      </a:lvl1pPr>
      <a:lvl2pPr marL="742950" indent="-285750" algn="l"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宋体" pitchFamily="2" charset="-122"/>
          <a:cs typeface="+mn-cs"/>
        </a:defRPr>
      </a:lvl2pPr>
      <a:lvl3pPr marL="1143000" indent="-228600"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宋体" pitchFamily="2" charset="-122"/>
          <a:cs typeface="+mn-cs"/>
        </a:defRPr>
      </a:lvl3pPr>
      <a:lvl4pPr marL="16002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4pPr>
      <a:lvl5pPr marL="20574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24761B5B-67DB-6179-F1E5-01B6430D4AE5}"/>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5" name="文本占位符 2">
            <a:extLst>
              <a:ext uri="{FF2B5EF4-FFF2-40B4-BE49-F238E27FC236}">
                <a16:creationId xmlns:a16="http://schemas.microsoft.com/office/drawing/2014/main" id="{6AA4DE0F-1B56-2EA1-1A48-1E64729884D2}"/>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2D1C2E8-AB3D-E9DA-8390-8E2E1C2F50A4}"/>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cs typeface="Arial" pitchFamily="34" charset="0"/>
              </a:defRPr>
            </a:lvl1pPr>
          </a:lstStyle>
          <a:p>
            <a:pPr>
              <a:defRPr/>
            </a:pPr>
            <a:fld id="{915F2D9A-11E1-43B6-BE38-3A42BDD030FC}" type="datetime1">
              <a:rPr lang="en-US" altLang="zh-CN"/>
              <a:pPr>
                <a:defRPr/>
              </a:pPr>
              <a:t>4/10/2024</a:t>
            </a:fld>
            <a:endParaRPr lang="zh-CN" altLang="en-US"/>
          </a:p>
        </p:txBody>
      </p:sp>
      <p:sp>
        <p:nvSpPr>
          <p:cNvPr id="5" name="页脚占位符 4">
            <a:extLst>
              <a:ext uri="{FF2B5EF4-FFF2-40B4-BE49-F238E27FC236}">
                <a16:creationId xmlns:a16="http://schemas.microsoft.com/office/drawing/2014/main" id="{63F7C9AF-BD40-A1F5-2EBE-9CF63CA4B520}"/>
              </a:ext>
            </a:extLst>
          </p:cNvPr>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cs typeface="Arial"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ABF2996D-F7EB-DE6C-6EB1-842A263106C8}"/>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F6F245D9-35DD-463E-8989-923B5AA67E3C}" type="slidenum">
              <a:rPr lang="zh-CN" altLang="en-US"/>
              <a:pPr>
                <a:defRPr/>
              </a:pPr>
              <a:t>‹#›</a:t>
            </a:fld>
            <a:endParaRPr lang="zh-CN" altLang="en-US"/>
          </a:p>
        </p:txBody>
      </p:sp>
    </p:spTree>
    <p:extLst>
      <p:ext uri="{BB962C8B-B14F-4D97-AF65-F5344CB8AC3E}">
        <p14:creationId xmlns:p14="http://schemas.microsoft.com/office/powerpoint/2010/main" val="6676196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rtl="0" eaLnBrk="1" fontAlgn="base" hangingPunct="1">
        <a:spcBef>
          <a:spcPct val="0"/>
        </a:spcBef>
        <a:spcAft>
          <a:spcPct val="0"/>
        </a:spcAft>
        <a:defRPr kumimoji="1" sz="4400" kern="1200">
          <a:solidFill>
            <a:schemeClr val="tx1"/>
          </a:solidFill>
          <a:latin typeface="+mj-lt"/>
          <a:ea typeface="宋体" pitchFamily="2" charset="-122"/>
          <a:cs typeface="+mj-cs"/>
        </a:defRPr>
      </a:lvl1pPr>
      <a:lvl2pPr algn="ctr" rtl="0" eaLnBrk="1" fontAlgn="base" hangingPunct="1">
        <a:spcBef>
          <a:spcPct val="0"/>
        </a:spcBef>
        <a:spcAft>
          <a:spcPct val="0"/>
        </a:spcAft>
        <a:defRPr kumimoji="1" sz="4400">
          <a:solidFill>
            <a:schemeClr val="tx1"/>
          </a:solidFill>
          <a:latin typeface="Calibri" pitchFamily="34" charset="0"/>
          <a:ea typeface="宋体" pitchFamily="2" charset="-122"/>
        </a:defRPr>
      </a:lvl2pPr>
      <a:lvl3pPr algn="ctr" rtl="0" eaLnBrk="1" fontAlgn="base" hangingPunct="1">
        <a:spcBef>
          <a:spcPct val="0"/>
        </a:spcBef>
        <a:spcAft>
          <a:spcPct val="0"/>
        </a:spcAft>
        <a:defRPr kumimoji="1" sz="4400">
          <a:solidFill>
            <a:schemeClr val="tx1"/>
          </a:solidFill>
          <a:latin typeface="Calibri" pitchFamily="34" charset="0"/>
          <a:ea typeface="宋体" pitchFamily="2" charset="-122"/>
        </a:defRPr>
      </a:lvl3pPr>
      <a:lvl4pPr algn="ctr" rtl="0" eaLnBrk="1" fontAlgn="base" hangingPunct="1">
        <a:spcBef>
          <a:spcPct val="0"/>
        </a:spcBef>
        <a:spcAft>
          <a:spcPct val="0"/>
        </a:spcAft>
        <a:defRPr kumimoji="1" sz="4400">
          <a:solidFill>
            <a:schemeClr val="tx1"/>
          </a:solidFill>
          <a:latin typeface="Calibri" pitchFamily="34" charset="0"/>
          <a:ea typeface="宋体" pitchFamily="2" charset="-122"/>
        </a:defRPr>
      </a:lvl4pPr>
      <a:lvl5pPr algn="ctr" rtl="0" eaLnBrk="1" fontAlgn="base" hangingPunct="1">
        <a:spcBef>
          <a:spcPct val="0"/>
        </a:spcBef>
        <a:spcAft>
          <a:spcPct val="0"/>
        </a:spcAft>
        <a:defRPr kumimoji="1"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kumimoji="1" sz="3200" kern="1200">
          <a:solidFill>
            <a:schemeClr val="tx1"/>
          </a:solidFill>
          <a:latin typeface="+mn-lt"/>
          <a:ea typeface="宋体" pitchFamily="2" charset="-122"/>
          <a:cs typeface="+mn-cs"/>
        </a:defRPr>
      </a:lvl1pPr>
      <a:lvl2pPr marL="742950" indent="-285750" algn="l"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宋体" pitchFamily="2" charset="-122"/>
          <a:cs typeface="+mn-cs"/>
        </a:defRPr>
      </a:lvl2pPr>
      <a:lvl3pPr marL="1143000" indent="-228600"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宋体" pitchFamily="2" charset="-122"/>
          <a:cs typeface="+mn-cs"/>
        </a:defRPr>
      </a:lvl3pPr>
      <a:lvl4pPr marL="16002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4pPr>
      <a:lvl5pPr marL="20574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EBFAB3F-5625-E13E-F55B-24A330167612}"/>
              </a:ext>
            </a:extLst>
          </p:cNvPr>
          <p:cNvSpPr>
            <a:spLocks noGrp="1" noChangeArrowheads="1"/>
          </p:cNvSpPr>
          <p:nvPr>
            <p:ph type="title"/>
          </p:nvPr>
        </p:nvSpPr>
        <p:spPr bwMode="auto">
          <a:xfrm>
            <a:off x="812800" y="609600"/>
            <a:ext cx="104648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25603" name="Rectangle 3">
            <a:extLst>
              <a:ext uri="{FF2B5EF4-FFF2-40B4-BE49-F238E27FC236}">
                <a16:creationId xmlns:a16="http://schemas.microsoft.com/office/drawing/2014/main" id="{962A46EC-7C82-ECB2-0083-475E7A8C2317}"/>
              </a:ext>
            </a:extLst>
          </p:cNvPr>
          <p:cNvSpPr>
            <a:spLocks noGrp="1" noChangeArrowheads="1"/>
          </p:cNvSpPr>
          <p:nvPr>
            <p:ph type="body" idx="1"/>
          </p:nvPr>
        </p:nvSpPr>
        <p:spPr bwMode="auto">
          <a:xfrm>
            <a:off x="812800" y="1676400"/>
            <a:ext cx="104648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6502" name="Rectangle 6">
            <a:extLst>
              <a:ext uri="{FF2B5EF4-FFF2-40B4-BE49-F238E27FC236}">
                <a16:creationId xmlns:a16="http://schemas.microsoft.com/office/drawing/2014/main" id="{80E09BCB-2CBD-1044-412F-BB7423086057}"/>
              </a:ext>
            </a:extLst>
          </p:cNvPr>
          <p:cNvSpPr>
            <a:spLocks noGrp="1" noChangeArrowheads="1"/>
          </p:cNvSpPr>
          <p:nvPr>
            <p:ph type="sldNum" sz="quarter" idx="4"/>
          </p:nvPr>
        </p:nvSpPr>
        <p:spPr bwMode="auto">
          <a:xfrm>
            <a:off x="85344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rgbClr val="000000"/>
                </a:solidFill>
                <a:latin typeface="Times New Roman" panose="02020603050405020304" pitchFamily="18" charset="0"/>
                <a:cs typeface="Times New Roman" panose="02020603050405020304" pitchFamily="18" charset="0"/>
              </a:defRPr>
            </a:lvl1pPr>
          </a:lstStyle>
          <a:p>
            <a:pPr>
              <a:defRPr/>
            </a:pPr>
            <a:fld id="{83E5290A-3859-4069-B385-449D62BC9769}" type="slidenum">
              <a:rPr lang="en-US" altLang="zh-CN"/>
              <a:pPr>
                <a:defRPr/>
              </a:pPr>
              <a:t>‹#›</a:t>
            </a:fld>
            <a:endParaRPr lang="en-US" altLang="zh-CN"/>
          </a:p>
        </p:txBody>
      </p:sp>
      <p:sp>
        <p:nvSpPr>
          <p:cNvPr id="25605" name="Freeform 7">
            <a:extLst>
              <a:ext uri="{FF2B5EF4-FFF2-40B4-BE49-F238E27FC236}">
                <a16:creationId xmlns:a16="http://schemas.microsoft.com/office/drawing/2014/main" id="{424E2CD7-D2A8-B102-7D09-BB240DB2E0EA}"/>
              </a:ext>
            </a:extLst>
          </p:cNvPr>
          <p:cNvSpPr>
            <a:spLocks noChangeArrowheads="1"/>
          </p:cNvSpPr>
          <p:nvPr/>
        </p:nvSpPr>
        <p:spPr bwMode="auto">
          <a:xfrm>
            <a:off x="711200" y="533400"/>
            <a:ext cx="106680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5606" name="Line 8">
            <a:extLst>
              <a:ext uri="{FF2B5EF4-FFF2-40B4-BE49-F238E27FC236}">
                <a16:creationId xmlns:a16="http://schemas.microsoft.com/office/drawing/2014/main" id="{146FCC48-BE7C-1693-6E59-27ECE825118E}"/>
              </a:ext>
            </a:extLst>
          </p:cNvPr>
          <p:cNvSpPr>
            <a:spLocks noChangeShapeType="1"/>
          </p:cNvSpPr>
          <p:nvPr/>
        </p:nvSpPr>
        <p:spPr bwMode="auto">
          <a:xfrm>
            <a:off x="711200" y="6194425"/>
            <a:ext cx="10668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GB"/>
          </a:p>
        </p:txBody>
      </p:sp>
      <p:pic>
        <p:nvPicPr>
          <p:cNvPr id="25607" name="Picture 1">
            <a:extLst>
              <a:ext uri="{FF2B5EF4-FFF2-40B4-BE49-F238E27FC236}">
                <a16:creationId xmlns:a16="http://schemas.microsoft.com/office/drawing/2014/main" id="{A173ED28-FB8A-253F-F161-234C9DC66E6F}"/>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12750" y="6065838"/>
            <a:ext cx="39941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969791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hf hdr="0" ftr="0" dt="0"/>
  <p:txStyles>
    <p:titleStyle>
      <a:lvl1pPr algn="l" rtl="0" eaLnBrk="1" fontAlgn="base" hangingPunct="1">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1pPr>
      <a:lvl2pPr algn="l" rtl="0" eaLnBrk="1" fontAlgn="base" hangingPunct="1">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2pPr>
      <a:lvl3pPr algn="l" rtl="0" eaLnBrk="1" fontAlgn="base" hangingPunct="1">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3pPr>
      <a:lvl4pPr algn="l" rtl="0" eaLnBrk="1" fontAlgn="base" hangingPunct="1">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4pPr>
      <a:lvl5pPr algn="l" rtl="0" eaLnBrk="1" fontAlgn="base" hangingPunct="1">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5pPr>
      <a:lvl6pPr marL="457200" algn="l" rtl="0" eaLnBrk="1" fontAlgn="base" hangingPunct="1">
        <a:spcBef>
          <a:spcPct val="0"/>
        </a:spcBef>
        <a:spcAft>
          <a:spcPct val="0"/>
        </a:spcAft>
        <a:defRPr sz="4000">
          <a:solidFill>
            <a:schemeClr val="tx2"/>
          </a:solidFill>
          <a:latin typeface="Bookman Old Style" pitchFamily="18" charset="0"/>
        </a:defRPr>
      </a:lvl6pPr>
      <a:lvl7pPr marL="914400" algn="l" rtl="0" eaLnBrk="1" fontAlgn="base" hangingPunct="1">
        <a:spcBef>
          <a:spcPct val="0"/>
        </a:spcBef>
        <a:spcAft>
          <a:spcPct val="0"/>
        </a:spcAft>
        <a:defRPr sz="4000">
          <a:solidFill>
            <a:schemeClr val="tx2"/>
          </a:solidFill>
          <a:latin typeface="Bookman Old Style" pitchFamily="18" charset="0"/>
        </a:defRPr>
      </a:lvl7pPr>
      <a:lvl8pPr marL="1371600" algn="l" rtl="0" eaLnBrk="1" fontAlgn="base" hangingPunct="1">
        <a:spcBef>
          <a:spcPct val="0"/>
        </a:spcBef>
        <a:spcAft>
          <a:spcPct val="0"/>
        </a:spcAft>
        <a:defRPr sz="4000">
          <a:solidFill>
            <a:schemeClr val="tx2"/>
          </a:solidFill>
          <a:latin typeface="Bookman Old Style" pitchFamily="18" charset="0"/>
        </a:defRPr>
      </a:lvl8pPr>
      <a:lvl9pPr marL="1828800" algn="l" rtl="0" eaLnBrk="1" fontAlgn="base" hangingPunct="1">
        <a:spcBef>
          <a:spcPct val="0"/>
        </a:spcBef>
        <a:spcAft>
          <a:spcPct val="0"/>
        </a:spcAft>
        <a:defRPr sz="4000">
          <a:solidFill>
            <a:schemeClr val="tx2"/>
          </a:solidFill>
          <a:latin typeface="Bookman Old Style"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1pPr>
      <a:lvl2pPr marL="669925" indent="-325438" algn="l" rtl="0" eaLnBrk="1" fontAlgn="base" hangingPunct="1">
        <a:spcBef>
          <a:spcPct val="20000"/>
        </a:spcBef>
        <a:spcAft>
          <a:spcPct val="0"/>
        </a:spcAft>
        <a:buClr>
          <a:schemeClr val="accent2"/>
        </a:buClr>
        <a:buSzPct val="60000"/>
        <a:buFont typeface="Wingdings" panose="05000000000000000000" pitchFamily="2" charset="2"/>
        <a:buChar char="q"/>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2pPr>
      <a:lvl3pPr marL="1022350" indent="-350838" algn="l" rtl="0" eaLnBrk="1" fontAlgn="base" hangingPunct="1">
        <a:spcBef>
          <a:spcPct val="20000"/>
        </a:spcBef>
        <a:spcAft>
          <a:spcPct val="0"/>
        </a:spcAft>
        <a:buClr>
          <a:schemeClr val="accent1"/>
        </a:buClr>
        <a:buSzPct val="65000"/>
        <a:buFont typeface="Wingdings" panose="05000000000000000000" pitchFamily="2" charset="2"/>
        <a:buChar char="n"/>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3pPr>
      <a:lvl4pPr marL="1339850" indent="-315913" algn="l" rtl="0" eaLnBrk="1" fontAlgn="base" hangingPunct="1">
        <a:spcBef>
          <a:spcPct val="20000"/>
        </a:spcBef>
        <a:spcAft>
          <a:spcPct val="0"/>
        </a:spcAft>
        <a:buClr>
          <a:schemeClr val="accent2"/>
        </a:buClr>
        <a:buSzPct val="70000"/>
        <a:buFont typeface="Wingdings" panose="05000000000000000000" pitchFamily="2" charset="2"/>
        <a:buChar char="q"/>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4pPr>
      <a:lvl5pPr marL="1681163" indent="-339725" algn="l" rtl="0" eaLnBrk="1" fontAlgn="base" hangingPunct="1">
        <a:spcBef>
          <a:spcPct val="20000"/>
        </a:spcBef>
        <a:spcAft>
          <a:spcPct val="0"/>
        </a:spcAft>
        <a:buClr>
          <a:schemeClr val="accent1"/>
        </a:buClr>
        <a:buSzPct val="75000"/>
        <a:buFont typeface="Wingdings" panose="05000000000000000000" pitchFamily="2" charset="2"/>
        <a:buChar char="§"/>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5.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4.png"/><Relationship Id="rId5" Type="http://schemas.openxmlformats.org/officeDocument/2006/relationships/hyperlink" Target="https://www.youtube.com/watch?v=exdK7Lirngg" TargetMode="External"/><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2.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s://blog.hubspot.com/marketing/common-logical-fallacies" TargetMode="External"/><Relationship Id="rId2" Type="http://schemas.openxmlformats.org/officeDocument/2006/relationships/hyperlink" Target="https://owl.purdue.edu/owl/general_writing/academic_writing/logic_in_argumentative_writing/fallacies.html" TargetMode="External"/><Relationship Id="rId1" Type="http://schemas.openxmlformats.org/officeDocument/2006/relationships/slideLayout" Target="../slideLayouts/slideLayout24.xml"/><Relationship Id="rId6" Type="http://schemas.openxmlformats.org/officeDocument/2006/relationships/hyperlink" Target="https://www.grammarly.com/blog/appeal-to-ignorance-fallacy/" TargetMode="External"/><Relationship Id="rId5" Type="http://schemas.openxmlformats.org/officeDocument/2006/relationships/hyperlink" Target="https://helpfulprofessor.com/begging-the-question-fallacy-examples/" TargetMode="External"/><Relationship Id="rId4" Type="http://schemas.openxmlformats.org/officeDocument/2006/relationships/hyperlink" Target="https://fallacies.escepticos.es/wp-content/uploads/2020/09/02eng.gi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A625E76-9EC3-5313-C4E7-DD4603723FEB}"/>
              </a:ext>
            </a:extLst>
          </p:cNvPr>
          <p:cNvSpPr>
            <a:spLocks noGrp="1"/>
          </p:cNvSpPr>
          <p:nvPr>
            <p:ph idx="1"/>
          </p:nvPr>
        </p:nvSpPr>
        <p:spPr>
          <a:xfrm>
            <a:off x="116789" y="146175"/>
            <a:ext cx="11958422" cy="4525963"/>
          </a:xfrm>
        </p:spPr>
        <p:txBody>
          <a:bodyPr/>
          <a:lstStyle/>
          <a:p>
            <a:pPr marL="514350" indent="-514350">
              <a:buFont typeface="+mj-lt"/>
              <a:buAutoNum type="arabicPeriod"/>
            </a:pPr>
            <a:r>
              <a:rPr lang="en-US" sz="3200" b="0" i="0" dirty="0">
                <a:effectLst/>
                <a:latin typeface="Times New Roman" panose="02020603050405020304" pitchFamily="18" charset="0"/>
                <a:cs typeface="Times New Roman" panose="02020603050405020304" pitchFamily="18" charset="0"/>
              </a:rPr>
              <a:t>You have to do it that way because all of your classmates do it that way.</a:t>
            </a:r>
          </a:p>
          <a:p>
            <a:pPr marL="514350" indent="-514350">
              <a:buFont typeface="+mj-lt"/>
              <a:buAutoNum type="arabicPeriod"/>
            </a:pPr>
            <a:r>
              <a:rPr lang="en-GB" sz="3200" dirty="0">
                <a:effectLst/>
                <a:latin typeface="Times New Roman" panose="02020603050405020304" pitchFamily="18" charset="0"/>
                <a:ea typeface="Times New Roman" panose="02020603050405020304" pitchFamily="18" charset="0"/>
                <a:cs typeface="Times New Roman" panose="02020603050405020304" pitchFamily="18" charset="0"/>
              </a:rPr>
              <a:t>Either you’re with us or against us.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Humans cannot be replaced by AI because humans are irreplaceable. </a:t>
            </a:r>
            <a:endParaRPr lang="en-GB" sz="3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14350" indent="-514350">
              <a:buFont typeface="+mj-lt"/>
              <a:buAutoNum type="arabicPeriod"/>
            </a:pPr>
            <a:r>
              <a:rPr lang="en-GB" sz="3200" dirty="0">
                <a:effectLst/>
                <a:latin typeface="Times New Roman" panose="02020603050405020304" pitchFamily="18" charset="0"/>
                <a:ea typeface="Times New Roman" panose="02020603050405020304" pitchFamily="18" charset="0"/>
                <a:cs typeface="Times New Roman" panose="02020603050405020304" pitchFamily="18" charset="0"/>
              </a:rPr>
              <a:t>God exists because the Bible says so, and the Bible is the word of God.</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All of my friends slept through ENG1002, and they all passed. There’s no reason why it won’t be the same for me.</a:t>
            </a:r>
          </a:p>
          <a:p>
            <a:pPr marL="514350" indent="-514350">
              <a:buFont typeface="+mj-lt"/>
              <a:buAutoNum type="arabicPeriod"/>
            </a:pPr>
            <a:r>
              <a:rPr lang="en-GB" dirty="0">
                <a:latin typeface="Times New Roman" panose="02020603050405020304" pitchFamily="18" charset="0"/>
                <a:cs typeface="Times New Roman" panose="02020603050405020304" pitchFamily="18" charset="0"/>
              </a:rPr>
              <a:t>You can’t trust Tom’s opinion on climate change because he’s not a scientist.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 If America can be the first country to put a person on the moon, it can also be the first country to put a person on Mars.</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sz="32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GB" sz="32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3200" b="0" i="0" dirty="0">
              <a:solidFill>
                <a:srgbClr val="414141"/>
              </a:solidFill>
              <a:effectLst/>
            </a:endParaRPr>
          </a:p>
          <a:p>
            <a:endParaRPr lang="en-GB" dirty="0"/>
          </a:p>
        </p:txBody>
      </p:sp>
    </p:spTree>
    <p:extLst>
      <p:ext uri="{BB962C8B-B14F-4D97-AF65-F5344CB8AC3E}">
        <p14:creationId xmlns:p14="http://schemas.microsoft.com/office/powerpoint/2010/main" val="40406429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1000"/>
                                        <p:tgtEl>
                                          <p:spTgt spid="7">
                                            <p:txEl>
                                              <p:pRg st="4" end="4"/>
                                            </p:txEl>
                                          </p:spTgt>
                                        </p:tgtEl>
                                      </p:cBhvr>
                                    </p:animEffect>
                                    <p:anim calcmode="lin" valueType="num">
                                      <p:cBhvr>
                                        <p:cTn id="36"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1000"/>
                                        <p:tgtEl>
                                          <p:spTgt spid="7">
                                            <p:txEl>
                                              <p:pRg st="5" end="5"/>
                                            </p:txEl>
                                          </p:spTgt>
                                        </p:tgtEl>
                                      </p:cBhvr>
                                    </p:animEffect>
                                    <p:anim calcmode="lin" valueType="num">
                                      <p:cBhvr>
                                        <p:cTn id="4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1000"/>
                                        <p:tgtEl>
                                          <p:spTgt spid="7">
                                            <p:txEl>
                                              <p:pRg st="6" end="6"/>
                                            </p:txEl>
                                          </p:spTgt>
                                        </p:tgtEl>
                                      </p:cBhvr>
                                    </p:animEffect>
                                    <p:anim calcmode="lin" valueType="num">
                                      <p:cBhvr>
                                        <p:cTn id="5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C83E5-471E-1883-EA79-E4F0536EB8DD}"/>
              </a:ext>
            </a:extLst>
          </p:cNvPr>
          <p:cNvSpPr>
            <a:spLocks noGrp="1"/>
          </p:cNvSpPr>
          <p:nvPr>
            <p:ph idx="1"/>
          </p:nvPr>
        </p:nvSpPr>
        <p:spPr>
          <a:xfrm>
            <a:off x="796925" y="1250950"/>
            <a:ext cx="10464800" cy="1462088"/>
          </a:xfrm>
        </p:spPr>
        <p:txBody>
          <a:bodyPr/>
          <a:lstStyle/>
          <a:p>
            <a:pPr marL="0" indent="0">
              <a:buFont typeface="Wingdings" pitchFamily="2" charset="2"/>
              <a:buNone/>
              <a:defRPr/>
            </a:pPr>
            <a:endParaRPr lang="en-US" altLang="zh-CN" dirty="0"/>
          </a:p>
          <a:p>
            <a:pPr marL="0" indent="0">
              <a:buFont typeface="Wingdings" pitchFamily="2" charset="2"/>
              <a:buNone/>
              <a:defRPr/>
            </a:pPr>
            <a:endParaRPr lang="en-US" altLang="zh-CN" dirty="0">
              <a:solidFill>
                <a:schemeClr val="tx2">
                  <a:lumMod val="60000"/>
                  <a:lumOff val="40000"/>
                </a:schemeClr>
              </a:solidFill>
            </a:endParaRPr>
          </a:p>
        </p:txBody>
      </p:sp>
      <p:sp>
        <p:nvSpPr>
          <p:cNvPr id="13318" name="Slide Number Placeholder 3">
            <a:extLst>
              <a:ext uri="{FF2B5EF4-FFF2-40B4-BE49-F238E27FC236}">
                <a16:creationId xmlns:a16="http://schemas.microsoft.com/office/drawing/2014/main" id="{04E97C9B-9D90-12AE-0EDC-32728479DF5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9B38C42F-2040-44EF-964B-1021325C9B72}" type="slidenum">
              <a:rPr lang="en-US" altLang="zh-CN" sz="1200">
                <a:solidFill>
                  <a:srgbClr val="000000"/>
                </a:solidFill>
                <a:latin typeface="Times New Roman" panose="02020603050405020304" pitchFamily="18" charset="0"/>
              </a:rPr>
              <a:pPr/>
              <a:t>10</a:t>
            </a:fld>
            <a:endParaRPr lang="en-US" altLang="zh-CN" sz="1200">
              <a:solidFill>
                <a:srgbClr val="000000"/>
              </a:solidFill>
              <a:latin typeface="Times New Roman" panose="02020603050405020304" pitchFamily="18" charset="0"/>
            </a:endParaRPr>
          </a:p>
        </p:txBody>
      </p:sp>
      <p:pic>
        <p:nvPicPr>
          <p:cNvPr id="13317" name="Picture 6" descr="Cute funny happy Mars planet. Vector hand drawn cartoon kawaii character  illustration icon. Isolated on white background. Space exploration, Mars  planet cosmos character concept Stock Vector Image &amp; Art - Alamy">
            <a:extLst>
              <a:ext uri="{FF2B5EF4-FFF2-40B4-BE49-F238E27FC236}">
                <a16:creationId xmlns:a16="http://schemas.microsoft.com/office/drawing/2014/main" id="{88BED85B-88A5-70D6-5A7F-B043D0C88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755" t="11575" r="8891" b="15416"/>
          <a:stretch>
            <a:fillRect/>
          </a:stretch>
        </p:blipFill>
        <p:spPr bwMode="auto">
          <a:xfrm>
            <a:off x="289078" y="3069847"/>
            <a:ext cx="2536779" cy="242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AutoShape 4" descr="Cute funny happy Mars planet. Vector hand drawn cartoon kawaii character  illustration icon. Isolated on white background. Space exploration, Mars  planet cosmos character concept Stock Vector Image &amp; Art - Alamy">
            <a:extLst>
              <a:ext uri="{FF2B5EF4-FFF2-40B4-BE49-F238E27FC236}">
                <a16:creationId xmlns:a16="http://schemas.microsoft.com/office/drawing/2014/main" id="{F855CE65-A455-5426-4634-90C38E8F4C19}"/>
              </a:ext>
            </a:extLst>
          </p:cNvPr>
          <p:cNvSpPr>
            <a:spLocks noChangeAspect="1" noChangeArrowheads="1"/>
          </p:cNvSpPr>
          <p:nvPr/>
        </p:nvSpPr>
        <p:spPr bwMode="auto">
          <a:xfrm>
            <a:off x="155575" y="-152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endParaRPr lang="zh-CN" altLang="en-US"/>
          </a:p>
        </p:txBody>
      </p:sp>
      <p:sp>
        <p:nvSpPr>
          <p:cNvPr id="13320" name="Rectangle 6">
            <a:extLst>
              <a:ext uri="{FF2B5EF4-FFF2-40B4-BE49-F238E27FC236}">
                <a16:creationId xmlns:a16="http://schemas.microsoft.com/office/drawing/2014/main" id="{2228B99C-4C14-4F37-BC0B-665BBC51FEAE}"/>
              </a:ext>
            </a:extLst>
          </p:cNvPr>
          <p:cNvSpPr>
            <a:spLocks noChangeArrowheads="1"/>
          </p:cNvSpPr>
          <p:nvPr/>
        </p:nvSpPr>
        <p:spPr bwMode="auto">
          <a:xfrm>
            <a:off x="842136" y="666175"/>
            <a:ext cx="64370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r>
              <a:rPr lang="en-US" altLang="zh-CN" sz="4000" b="1" dirty="0">
                <a:solidFill>
                  <a:schemeClr val="accent1">
                    <a:lumMod val="75000"/>
                  </a:schemeClr>
                </a:solidFill>
                <a:latin typeface="Times New Roman" panose="02020603050405020304" pitchFamily="18" charset="0"/>
                <a:cs typeface="Times New Roman" panose="02020603050405020304" pitchFamily="18" charset="0"/>
              </a:rPr>
              <a:t>How are these ideas related?</a:t>
            </a:r>
            <a:endParaRPr lang="zh-CN" altLang="en-US" sz="40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9EE1027-3619-EE9C-DE63-6A9E89C219DF}"/>
              </a:ext>
            </a:extLst>
          </p:cNvPr>
          <p:cNvSpPr/>
          <p:nvPr/>
        </p:nvSpPr>
        <p:spPr>
          <a:xfrm>
            <a:off x="686216" y="1420984"/>
            <a:ext cx="10819567" cy="1077218"/>
          </a:xfrm>
          <a:prstGeom prst="rect">
            <a:avLst/>
          </a:prstGeom>
          <a:solidFill>
            <a:schemeClr val="accent3">
              <a:lumMod val="95000"/>
            </a:schemeClr>
          </a:solidFill>
        </p:spPr>
        <p:txBody>
          <a:bodyPr wrap="square">
            <a:spAutoFit/>
          </a:bodyPr>
          <a:lstStyle/>
          <a:p>
            <a:pPr>
              <a:defRPr/>
            </a:pPr>
            <a:r>
              <a:rPr lang="en-US" altLang="zh-CN" sz="3200" b="1" dirty="0">
                <a:solidFill>
                  <a:schemeClr val="tx2">
                    <a:lumMod val="60000"/>
                    <a:lumOff val="40000"/>
                  </a:schemeClr>
                </a:solidFill>
                <a:latin typeface="Times New Roman" panose="02020603050405020304" pitchFamily="18" charset="0"/>
                <a:cs typeface="Times New Roman" panose="02020603050405020304" pitchFamily="18" charset="0"/>
              </a:rPr>
              <a:t>e.g., </a:t>
            </a:r>
            <a:r>
              <a:rPr lang="zh-CN" altLang="en-US" sz="3200" b="1" dirty="0">
                <a:solidFill>
                  <a:schemeClr val="tx2">
                    <a:lumMod val="60000"/>
                    <a:lumOff val="40000"/>
                  </a:schemeClr>
                </a:solidFill>
                <a:latin typeface="Times New Roman" panose="02020603050405020304" pitchFamily="18" charset="0"/>
                <a:cs typeface="Times New Roman" panose="02020603050405020304" pitchFamily="18" charset="0"/>
              </a:rPr>
              <a:t>If we can find a cure for the common cold, we should be able to send a spacecraft to Mars</a:t>
            </a:r>
            <a:r>
              <a:rPr lang="en-GB" altLang="zh-CN" sz="3200" b="1" dirty="0">
                <a:solidFill>
                  <a:schemeClr val="tx2">
                    <a:lumMod val="60000"/>
                    <a:lumOff val="40000"/>
                  </a:schemeClr>
                </a:solidFill>
                <a:latin typeface="Times New Roman" panose="02020603050405020304" pitchFamily="18" charset="0"/>
                <a:cs typeface="Times New Roman" panose="02020603050405020304" pitchFamily="18" charset="0"/>
              </a:rPr>
              <a:t>.</a:t>
            </a:r>
            <a:endParaRPr lang="zh-CN" altLang="en-US" sz="3200" b="1"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59F7952-2ADE-7D1E-C1BD-DA6B92A9854B}"/>
              </a:ext>
            </a:extLst>
          </p:cNvPr>
          <p:cNvSpPr txBox="1"/>
          <p:nvPr/>
        </p:nvSpPr>
        <p:spPr>
          <a:xfrm>
            <a:off x="3513490" y="2914962"/>
            <a:ext cx="5441323" cy="646331"/>
          </a:xfrm>
          <a:prstGeom prst="rect">
            <a:avLst/>
          </a:prstGeom>
          <a:noFill/>
        </p:spPr>
        <p:txBody>
          <a:bodyPr wrap="square">
            <a:spAutoFit/>
          </a:bodyPr>
          <a:lstStyle/>
          <a:p>
            <a:r>
              <a:rPr lang="en-US" altLang="zh-CN" sz="3600" b="1" dirty="0">
                <a:solidFill>
                  <a:srgbClr val="FF9900"/>
                </a:solidFill>
                <a:latin typeface="Times New Roman" panose="02020603050405020304" pitchFamily="18" charset="0"/>
                <a:cs typeface="Times New Roman" panose="02020603050405020304" pitchFamily="18" charset="0"/>
              </a:rPr>
              <a:t>Exploring the solar system </a:t>
            </a:r>
            <a:endParaRPr lang="en-GB" sz="3600" b="1" dirty="0"/>
          </a:p>
        </p:txBody>
      </p:sp>
      <p:sp>
        <p:nvSpPr>
          <p:cNvPr id="6" name="TextBox 5">
            <a:extLst>
              <a:ext uri="{FF2B5EF4-FFF2-40B4-BE49-F238E27FC236}">
                <a16:creationId xmlns:a16="http://schemas.microsoft.com/office/drawing/2014/main" id="{3E9DBDF4-7589-A6BE-47A2-32D4B2CD38BB}"/>
              </a:ext>
            </a:extLst>
          </p:cNvPr>
          <p:cNvSpPr txBox="1"/>
          <p:nvPr/>
        </p:nvSpPr>
        <p:spPr>
          <a:xfrm>
            <a:off x="5831705" y="3907063"/>
            <a:ext cx="1210588" cy="784830"/>
          </a:xfrm>
          <a:prstGeom prst="rect">
            <a:avLst/>
          </a:prstGeom>
          <a:noFill/>
        </p:spPr>
        <p:txBody>
          <a:bodyPr wrap="none" rtlCol="0">
            <a:spAutoFit/>
          </a:bodyPr>
          <a:lstStyle/>
          <a:p>
            <a:r>
              <a:rPr lang="en-GB" sz="4500" b="1" dirty="0">
                <a:solidFill>
                  <a:srgbClr val="FF9900"/>
                </a:solidFill>
                <a:latin typeface="Times New Roman" panose="02020603050405020304" pitchFamily="18" charset="0"/>
                <a:cs typeface="Times New Roman" panose="02020603050405020304" pitchFamily="18" charset="0"/>
              </a:rPr>
              <a:t>VS</a:t>
            </a:r>
            <a:r>
              <a:rPr lang="en-GB" sz="4500" dirty="0">
                <a:solidFill>
                  <a:srgbClr val="FFC000"/>
                </a:solidFill>
              </a:rPr>
              <a:t>. </a:t>
            </a:r>
          </a:p>
        </p:txBody>
      </p:sp>
      <p:sp>
        <p:nvSpPr>
          <p:cNvPr id="9" name="TextBox 8">
            <a:extLst>
              <a:ext uri="{FF2B5EF4-FFF2-40B4-BE49-F238E27FC236}">
                <a16:creationId xmlns:a16="http://schemas.microsoft.com/office/drawing/2014/main" id="{B3A10140-1D87-5ADC-1505-BFD5534942CB}"/>
              </a:ext>
            </a:extLst>
          </p:cNvPr>
          <p:cNvSpPr txBox="1"/>
          <p:nvPr/>
        </p:nvSpPr>
        <p:spPr>
          <a:xfrm>
            <a:off x="3106402" y="5022275"/>
            <a:ext cx="7222826" cy="646331"/>
          </a:xfrm>
          <a:prstGeom prst="rect">
            <a:avLst/>
          </a:prstGeom>
          <a:noFill/>
        </p:spPr>
        <p:txBody>
          <a:bodyPr wrap="square">
            <a:spAutoFit/>
          </a:bodyPr>
          <a:lstStyle/>
          <a:p>
            <a:r>
              <a:rPr lang="en-US" altLang="zh-CN" sz="3600" b="1" dirty="0">
                <a:solidFill>
                  <a:srgbClr val="FF9900"/>
                </a:solidFill>
                <a:latin typeface="Times New Roman" panose="02020603050405020304" pitchFamily="18" charset="0"/>
                <a:cs typeface="Times New Roman" panose="02020603050405020304" pitchFamily="18" charset="0"/>
              </a:rPr>
              <a:t>Finding a cure for the common cold</a:t>
            </a:r>
            <a:endParaRPr lang="en-GB" sz="3600" b="1" dirty="0">
              <a:solidFill>
                <a:srgbClr val="FF9900"/>
              </a:solidFill>
              <a:latin typeface="Times New Roman" panose="02020603050405020304" pitchFamily="18" charset="0"/>
              <a:cs typeface="Times New Roman" panose="02020603050405020304" pitchFamily="18" charset="0"/>
            </a:endParaRPr>
          </a:p>
        </p:txBody>
      </p:sp>
      <p:pic>
        <p:nvPicPr>
          <p:cNvPr id="7170" name="Picture 2" descr="The common cold in numbers | Medical Academic">
            <a:extLst>
              <a:ext uri="{FF2B5EF4-FFF2-40B4-BE49-F238E27FC236}">
                <a16:creationId xmlns:a16="http://schemas.microsoft.com/office/drawing/2014/main" id="{29F341BD-B3EF-863C-D2D4-93DD1E1D0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6852" y="2836517"/>
            <a:ext cx="3335148" cy="2223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320"/>
                                        </p:tgtEl>
                                        <p:attrNameLst>
                                          <p:attrName>style.visibility</p:attrName>
                                        </p:attrNameLst>
                                      </p:cBhvr>
                                      <p:to>
                                        <p:strVal val="visible"/>
                                      </p:to>
                                    </p:set>
                                    <p:animEffect transition="in" filter="fade">
                                      <p:cBhvr>
                                        <p:cTn id="7" dur="1000"/>
                                        <p:tgtEl>
                                          <p:spTgt spid="13320"/>
                                        </p:tgtEl>
                                      </p:cBhvr>
                                    </p:animEffect>
                                    <p:anim calcmode="lin" valueType="num">
                                      <p:cBhvr>
                                        <p:cTn id="8" dur="1000" fill="hold"/>
                                        <p:tgtEl>
                                          <p:spTgt spid="13320"/>
                                        </p:tgtEl>
                                        <p:attrNameLst>
                                          <p:attrName>ppt_x</p:attrName>
                                        </p:attrNameLst>
                                      </p:cBhvr>
                                      <p:tavLst>
                                        <p:tav tm="0">
                                          <p:val>
                                            <p:strVal val="#ppt_x"/>
                                          </p:val>
                                        </p:tav>
                                        <p:tav tm="100000">
                                          <p:val>
                                            <p:strVal val="#ppt_x"/>
                                          </p:val>
                                        </p:tav>
                                      </p:tavLst>
                                    </p:anim>
                                    <p:anim calcmode="lin" valueType="num">
                                      <p:cBhvr>
                                        <p:cTn id="9" dur="1000" fill="hold"/>
                                        <p:tgtEl>
                                          <p:spTgt spid="133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317"/>
                                        </p:tgtEl>
                                        <p:attrNameLst>
                                          <p:attrName>style.visibility</p:attrName>
                                        </p:attrNameLst>
                                      </p:cBhvr>
                                      <p:to>
                                        <p:strVal val="visible"/>
                                      </p:to>
                                    </p:set>
                                    <p:animEffect transition="in" filter="fade">
                                      <p:cBhvr>
                                        <p:cTn id="14" dur="1000"/>
                                        <p:tgtEl>
                                          <p:spTgt spid="13317"/>
                                        </p:tgtEl>
                                      </p:cBhvr>
                                    </p:animEffect>
                                    <p:anim calcmode="lin" valueType="num">
                                      <p:cBhvr>
                                        <p:cTn id="15" dur="1000" fill="hold"/>
                                        <p:tgtEl>
                                          <p:spTgt spid="13317"/>
                                        </p:tgtEl>
                                        <p:attrNameLst>
                                          <p:attrName>ppt_x</p:attrName>
                                        </p:attrNameLst>
                                      </p:cBhvr>
                                      <p:tavLst>
                                        <p:tav tm="0">
                                          <p:val>
                                            <p:strVal val="#ppt_x"/>
                                          </p:val>
                                        </p:tav>
                                        <p:tav tm="100000">
                                          <p:val>
                                            <p:strVal val="#ppt_x"/>
                                          </p:val>
                                        </p:tav>
                                      </p:tavLst>
                                    </p:anim>
                                    <p:anim calcmode="lin" valueType="num">
                                      <p:cBhvr>
                                        <p:cTn id="16" dur="1000" fill="hold"/>
                                        <p:tgtEl>
                                          <p:spTgt spid="133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170"/>
                                        </p:tgtEl>
                                        <p:attrNameLst>
                                          <p:attrName>style.visibility</p:attrName>
                                        </p:attrNameLst>
                                      </p:cBhvr>
                                      <p:to>
                                        <p:strVal val="visible"/>
                                      </p:to>
                                    </p:set>
                                    <p:animEffect transition="in" filter="fade">
                                      <p:cBhvr>
                                        <p:cTn id="35" dur="1000"/>
                                        <p:tgtEl>
                                          <p:spTgt spid="7170"/>
                                        </p:tgtEl>
                                      </p:cBhvr>
                                    </p:animEffect>
                                    <p:anim calcmode="lin" valueType="num">
                                      <p:cBhvr>
                                        <p:cTn id="36" dur="1000" fill="hold"/>
                                        <p:tgtEl>
                                          <p:spTgt spid="7170"/>
                                        </p:tgtEl>
                                        <p:attrNameLst>
                                          <p:attrName>ppt_x</p:attrName>
                                        </p:attrNameLst>
                                      </p:cBhvr>
                                      <p:tavLst>
                                        <p:tav tm="0">
                                          <p:val>
                                            <p:strVal val="#ppt_x"/>
                                          </p:val>
                                        </p:tav>
                                        <p:tav tm="100000">
                                          <p:val>
                                            <p:strVal val="#ppt_x"/>
                                          </p:val>
                                        </p:tav>
                                      </p:tavLst>
                                    </p:anim>
                                    <p:anim calcmode="lin" valueType="num">
                                      <p:cBhvr>
                                        <p:cTn id="37"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p:bldP spid="2" grpId="0" animBg="1"/>
      <p:bldP spid="5" grpId="0"/>
      <p:bldP spid="6"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D4AA-C99A-44B9-E548-596A7F041003}"/>
              </a:ext>
            </a:extLst>
          </p:cNvPr>
          <p:cNvSpPr>
            <a:spLocks noGrp="1"/>
          </p:cNvSpPr>
          <p:nvPr>
            <p:ph type="title"/>
          </p:nvPr>
        </p:nvSpPr>
        <p:spPr/>
        <p:txBody>
          <a:bodyPr/>
          <a:lstStyle/>
          <a:p>
            <a:r>
              <a:rPr lang="en-GB" sz="4000" dirty="0"/>
              <a:t>Some more examples</a:t>
            </a:r>
          </a:p>
        </p:txBody>
      </p:sp>
      <p:sp>
        <p:nvSpPr>
          <p:cNvPr id="3" name="Content Placeholder 2">
            <a:extLst>
              <a:ext uri="{FF2B5EF4-FFF2-40B4-BE49-F238E27FC236}">
                <a16:creationId xmlns:a16="http://schemas.microsoft.com/office/drawing/2014/main" id="{50F3F8B9-E9A3-8581-58C3-4A2D2F6A6F53}"/>
              </a:ext>
            </a:extLst>
          </p:cNvPr>
          <p:cNvSpPr>
            <a:spLocks noGrp="1"/>
          </p:cNvSpPr>
          <p:nvPr>
            <p:ph idx="1"/>
          </p:nvPr>
        </p:nvSpPr>
        <p:spPr>
          <a:xfrm>
            <a:off x="812800" y="1623965"/>
            <a:ext cx="10464800" cy="4808365"/>
          </a:xfrm>
        </p:spPr>
        <p:txBody>
          <a:bodyPr/>
          <a:lstStyle/>
          <a:p>
            <a:r>
              <a:rPr lang="en-US" sz="3200" b="1" i="0" dirty="0">
                <a:solidFill>
                  <a:srgbClr val="3A3A3A"/>
                </a:solidFill>
                <a:effectLst/>
              </a:rPr>
              <a:t>Scenario 1:</a:t>
            </a:r>
            <a:r>
              <a:rPr lang="en-US" sz="3200" b="0" i="0" dirty="0">
                <a:solidFill>
                  <a:srgbClr val="3A3A3A"/>
                </a:solidFill>
                <a:effectLst/>
              </a:rPr>
              <a:t> Every year more people die in car crashes than in plane crashes. You will be much safer if a plane crashes.</a:t>
            </a:r>
          </a:p>
          <a:p>
            <a:r>
              <a:rPr lang="en-US" sz="3200" b="1" i="0" dirty="0">
                <a:solidFill>
                  <a:srgbClr val="3A3A3A"/>
                </a:solidFill>
                <a:effectLst/>
              </a:rPr>
              <a:t>Scenario 2:</a:t>
            </a:r>
            <a:r>
              <a:rPr lang="en-US" sz="3200" b="0" i="0" dirty="0">
                <a:solidFill>
                  <a:srgbClr val="3A3A3A"/>
                </a:solidFill>
                <a:effectLst/>
              </a:rPr>
              <a:t> Reading makes you smarter, that’s why it’s always a good idea to read the labels on products you buy.</a:t>
            </a:r>
          </a:p>
          <a:p>
            <a:r>
              <a:rPr lang="en-US" sz="3200" b="1" i="0" dirty="0">
                <a:solidFill>
                  <a:srgbClr val="3A3A3A"/>
                </a:solidFill>
                <a:effectLst/>
              </a:rPr>
              <a:t>Scenario 3:</a:t>
            </a:r>
            <a:r>
              <a:rPr lang="en-US" sz="3200" b="0" i="0" dirty="0">
                <a:solidFill>
                  <a:srgbClr val="3A3A3A"/>
                </a:solidFill>
                <a:effectLst/>
              </a:rPr>
              <a:t> Jane really wants a best friend but she is home schooled and finds it hard to make friends. Her father says she should just get a dog because they are a human’s best friend.</a:t>
            </a:r>
            <a:endParaRPr lang="en-GB" sz="3200" dirty="0"/>
          </a:p>
        </p:txBody>
      </p:sp>
      <p:sp>
        <p:nvSpPr>
          <p:cNvPr id="4" name="Slide Number Placeholder 3">
            <a:extLst>
              <a:ext uri="{FF2B5EF4-FFF2-40B4-BE49-F238E27FC236}">
                <a16:creationId xmlns:a16="http://schemas.microsoft.com/office/drawing/2014/main" id="{C124B8FD-166A-8CED-AC4B-6897A9FB3EC9}"/>
              </a:ext>
            </a:extLst>
          </p:cNvPr>
          <p:cNvSpPr>
            <a:spLocks noGrp="1"/>
          </p:cNvSpPr>
          <p:nvPr>
            <p:ph type="sldNum" sz="quarter" idx="10"/>
          </p:nvPr>
        </p:nvSpPr>
        <p:spPr/>
        <p:txBody>
          <a:bodyPr/>
          <a:lstStyle/>
          <a:p>
            <a:pPr>
              <a:defRPr/>
            </a:pPr>
            <a:fld id="{78680641-AFE8-494E-9F12-722639309D56}" type="slidenum">
              <a:rPr lang="en-US" altLang="zh-CN" smtClean="0"/>
              <a:pPr>
                <a:defRPr/>
              </a:pPr>
              <a:t>11</a:t>
            </a:fld>
            <a:endParaRPr lang="en-US" altLang="zh-CN"/>
          </a:p>
        </p:txBody>
      </p:sp>
    </p:spTree>
    <p:extLst>
      <p:ext uri="{BB962C8B-B14F-4D97-AF65-F5344CB8AC3E}">
        <p14:creationId xmlns:p14="http://schemas.microsoft.com/office/powerpoint/2010/main" val="44943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4">
            <a:extLst>
              <a:ext uri="{FF2B5EF4-FFF2-40B4-BE49-F238E27FC236}">
                <a16:creationId xmlns:a16="http://schemas.microsoft.com/office/drawing/2014/main" id="{5F98CE4E-477B-58F7-6A50-F1334F68F39B}"/>
              </a:ext>
            </a:extLst>
          </p:cNvPr>
          <p:cNvSpPr>
            <a:spLocks noGrp="1"/>
          </p:cNvSpPr>
          <p:nvPr>
            <p:ph type="title"/>
          </p:nvPr>
        </p:nvSpPr>
        <p:spPr>
          <a:xfrm>
            <a:off x="812800" y="609600"/>
            <a:ext cx="10464800" cy="890588"/>
          </a:xfrm>
        </p:spPr>
        <p:txBody>
          <a:bodyPr/>
          <a:lstStyle/>
          <a:p>
            <a:r>
              <a:rPr lang="en-US" altLang="zh-CN" dirty="0"/>
              <a:t>5. Slippery Slope</a:t>
            </a:r>
            <a:endParaRPr lang="zh-CN" altLang="en-US" dirty="0"/>
          </a:p>
        </p:txBody>
      </p:sp>
      <p:sp>
        <p:nvSpPr>
          <p:cNvPr id="3" name="Content Placeholder 2">
            <a:extLst>
              <a:ext uri="{FF2B5EF4-FFF2-40B4-BE49-F238E27FC236}">
                <a16:creationId xmlns:a16="http://schemas.microsoft.com/office/drawing/2014/main" id="{9CF66371-D7F3-BDC9-50F4-184EF64D6DE2}"/>
              </a:ext>
            </a:extLst>
          </p:cNvPr>
          <p:cNvSpPr>
            <a:spLocks noGrp="1"/>
          </p:cNvSpPr>
          <p:nvPr>
            <p:ph idx="1"/>
          </p:nvPr>
        </p:nvSpPr>
        <p:spPr>
          <a:xfrm>
            <a:off x="812800" y="1557813"/>
            <a:ext cx="10250196" cy="768350"/>
          </a:xfrm>
        </p:spPr>
        <p:txBody>
          <a:bodyPr/>
          <a:lstStyle/>
          <a:p>
            <a:pPr>
              <a:defRPr/>
            </a:pPr>
            <a:r>
              <a:rPr lang="en-US" altLang="zh-CN" sz="2800" dirty="0">
                <a:solidFill>
                  <a:schemeClr val="tx1"/>
                </a:solidFill>
              </a:rPr>
              <a:t>This is a conclusion based on the premise that if A happens, then eventually through a series of small steps, through B, C,..., X, Y, Z will happen, too, basically equating A and Z. </a:t>
            </a:r>
          </a:p>
          <a:p>
            <a:pPr>
              <a:defRPr/>
            </a:pPr>
            <a:r>
              <a:rPr lang="en-US" altLang="zh-CN" sz="2800" dirty="0">
                <a:solidFill>
                  <a:schemeClr val="tx1"/>
                </a:solidFill>
              </a:rPr>
              <a:t>So, if we don't want Z to occur, A must not be allowed to occur either. </a:t>
            </a:r>
            <a:endParaRPr lang="zh-CN" altLang="en-US" dirty="0"/>
          </a:p>
        </p:txBody>
      </p:sp>
      <p:sp>
        <p:nvSpPr>
          <p:cNvPr id="17410" name="Slide Number Placeholder 3">
            <a:extLst>
              <a:ext uri="{FF2B5EF4-FFF2-40B4-BE49-F238E27FC236}">
                <a16:creationId xmlns:a16="http://schemas.microsoft.com/office/drawing/2014/main" id="{9CA71165-B374-20BE-A887-3B3A05357E6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DA831ACD-2293-47DD-B1CD-2AFDC20526A0}" type="slidenum">
              <a:rPr lang="en-US" altLang="zh-CN" sz="1200">
                <a:solidFill>
                  <a:srgbClr val="000000"/>
                </a:solidFill>
                <a:latin typeface="Times New Roman" panose="02020603050405020304" pitchFamily="18" charset="0"/>
              </a:rPr>
              <a:pPr/>
              <a:t>12</a:t>
            </a:fld>
            <a:endParaRPr lang="en-US" altLang="zh-CN" sz="1200">
              <a:solidFill>
                <a:srgbClr val="000000"/>
              </a:solidFill>
              <a:latin typeface="Times New Roman" panose="02020603050405020304" pitchFamily="18" charset="0"/>
            </a:endParaRPr>
          </a:p>
        </p:txBody>
      </p:sp>
      <p:sp>
        <p:nvSpPr>
          <p:cNvPr id="4" name="TextBox 3">
            <a:extLst>
              <a:ext uri="{FF2B5EF4-FFF2-40B4-BE49-F238E27FC236}">
                <a16:creationId xmlns:a16="http://schemas.microsoft.com/office/drawing/2014/main" id="{6114C3B4-BB58-E11C-A3D3-1DC3F9BC933F}"/>
              </a:ext>
            </a:extLst>
          </p:cNvPr>
          <p:cNvSpPr txBox="1"/>
          <p:nvPr/>
        </p:nvSpPr>
        <p:spPr>
          <a:xfrm>
            <a:off x="4508938" y="3947758"/>
            <a:ext cx="6416565" cy="1815882"/>
          </a:xfrm>
          <a:prstGeom prst="rect">
            <a:avLst/>
          </a:prstGeom>
          <a:solidFill>
            <a:schemeClr val="accent3">
              <a:lumMod val="95000"/>
            </a:schemeClr>
          </a:solidFill>
        </p:spPr>
        <p:txBody>
          <a:bodyPr wrap="square">
            <a:spAutoFit/>
          </a:bodyPr>
          <a:lstStyle/>
          <a:p>
            <a:pPr algn="l"/>
            <a:r>
              <a:rPr lang="en-US" sz="2800" b="0" i="0" dirty="0">
                <a:solidFill>
                  <a:schemeClr val="tx2">
                    <a:lumMod val="60000"/>
                    <a:lumOff val="40000"/>
                  </a:schemeClr>
                </a:solidFill>
                <a:effectLst/>
                <a:latin typeface="Times New Roman" panose="02020603050405020304" pitchFamily="18" charset="0"/>
                <a:cs typeface="Times New Roman" panose="02020603050405020304" pitchFamily="18" charset="0"/>
              </a:rPr>
              <a:t>e.g., If we ban Hummers because they are bad for the environment eventually the government will ban all cars, so we should not ban Hummers.</a:t>
            </a:r>
          </a:p>
        </p:txBody>
      </p:sp>
      <p:pic>
        <p:nvPicPr>
          <p:cNvPr id="2052" name="Picture 4">
            <a:extLst>
              <a:ext uri="{FF2B5EF4-FFF2-40B4-BE49-F238E27FC236}">
                <a16:creationId xmlns:a16="http://schemas.microsoft.com/office/drawing/2014/main" id="{F384E8C6-8F19-BF1A-8CB0-B20989D2F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221" y="4060053"/>
            <a:ext cx="3195952" cy="18158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C973A03-833A-71B2-0BE4-051724D56BF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21317406">
            <a:off x="4364533" y="540703"/>
            <a:ext cx="1251334" cy="12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066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fade">
                                      <p:cBhvr>
                                        <p:cTn id="7" dur="1000"/>
                                        <p:tgtEl>
                                          <p:spTgt spid="17412"/>
                                        </p:tgtEl>
                                      </p:cBhvr>
                                    </p:animEffect>
                                    <p:anim calcmode="lin" valueType="num">
                                      <p:cBhvr>
                                        <p:cTn id="8" dur="1000" fill="hold"/>
                                        <p:tgtEl>
                                          <p:spTgt spid="17412"/>
                                        </p:tgtEl>
                                        <p:attrNameLst>
                                          <p:attrName>ppt_x</p:attrName>
                                        </p:attrNameLst>
                                      </p:cBhvr>
                                      <p:tavLst>
                                        <p:tav tm="0">
                                          <p:val>
                                            <p:strVal val="#ppt_x"/>
                                          </p:val>
                                        </p:tav>
                                        <p:tav tm="100000">
                                          <p:val>
                                            <p:strVal val="#ppt_x"/>
                                          </p:val>
                                        </p:tav>
                                      </p:tavLst>
                                    </p:anim>
                                    <p:anim calcmode="lin" valueType="num">
                                      <p:cBhvr>
                                        <p:cTn id="9" dur="1000" fill="hold"/>
                                        <p:tgtEl>
                                          <p:spTgt spid="174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fade">
                                      <p:cBhvr>
                                        <p:cTn id="21" dur="1000"/>
                                        <p:tgtEl>
                                          <p:spTgt spid="2052"/>
                                        </p:tgtEl>
                                      </p:cBhvr>
                                    </p:animEffect>
                                    <p:anim calcmode="lin" valueType="num">
                                      <p:cBhvr>
                                        <p:cTn id="22" dur="1000" fill="hold"/>
                                        <p:tgtEl>
                                          <p:spTgt spid="2052"/>
                                        </p:tgtEl>
                                        <p:attrNameLst>
                                          <p:attrName>ppt_x</p:attrName>
                                        </p:attrNameLst>
                                      </p:cBhvr>
                                      <p:tavLst>
                                        <p:tav tm="0">
                                          <p:val>
                                            <p:strVal val="#ppt_x"/>
                                          </p:val>
                                        </p:tav>
                                        <p:tav tm="100000">
                                          <p:val>
                                            <p:strVal val="#ppt_x"/>
                                          </p:val>
                                        </p:tav>
                                      </p:tavLst>
                                    </p:anim>
                                    <p:anim calcmode="lin" valueType="num">
                                      <p:cBhvr>
                                        <p:cTn id="23" dur="1000" fill="hold"/>
                                        <p:tgtEl>
                                          <p:spTgt spid="205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1000"/>
                                        <p:tgtEl>
                                          <p:spTgt spid="3">
                                            <p:txEl>
                                              <p:pRg st="0" end="0"/>
                                            </p:txEl>
                                          </p:spTgt>
                                        </p:tgtEl>
                                      </p:cBhvr>
                                    </p:animEffect>
                                    <p:anim calcmode="lin" valueType="num">
                                      <p:cBhvr>
                                        <p:cTn id="3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1000"/>
                                        <p:tgtEl>
                                          <p:spTgt spid="3">
                                            <p:txEl>
                                              <p:pRg st="1" end="1"/>
                                            </p:txEl>
                                          </p:spTgt>
                                        </p:tgtEl>
                                      </p:cBhvr>
                                    </p:animEffect>
                                    <p:anim calcmode="lin" valueType="num">
                                      <p:cBhvr>
                                        <p:cTn id="4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3" grpId="0"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a:hlinkClick r:id="" action="ppaction://media"/>
            <a:extLst>
              <a:ext uri="{FF2B5EF4-FFF2-40B4-BE49-F238E27FC236}">
                <a16:creationId xmlns:a16="http://schemas.microsoft.com/office/drawing/2014/main" id="{0E60FCFB-7DD3-2A79-0359-4EA71E288D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44884" y="594110"/>
            <a:ext cx="9855200" cy="5543549"/>
          </a:xfrm>
          <a:noFill/>
        </p:spPr>
      </p:pic>
      <p:sp>
        <p:nvSpPr>
          <p:cNvPr id="18434" name="Slide Number Placeholder 3">
            <a:extLst>
              <a:ext uri="{FF2B5EF4-FFF2-40B4-BE49-F238E27FC236}">
                <a16:creationId xmlns:a16="http://schemas.microsoft.com/office/drawing/2014/main" id="{BC013170-B638-D2E8-FC20-73F1422EEE4D}"/>
              </a:ext>
            </a:extLst>
          </p:cNvPr>
          <p:cNvSpPr>
            <a:spLocks noGrp="1"/>
          </p:cNvSpPr>
          <p:nvPr>
            <p:ph type="sldNum" sz="quarter" idx="10"/>
          </p:nvPr>
        </p:nvSpPr>
        <p:spPr>
          <a:xfrm>
            <a:off x="8534400" y="6243638"/>
            <a:ext cx="28448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ormAutofit/>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pPr>
              <a:spcAft>
                <a:spcPts val="600"/>
              </a:spcAft>
            </a:pPr>
            <a:fld id="{479C6663-A403-4E7C-B86E-DEC681BC86F8}" type="slidenum">
              <a:rPr lang="en-US" altLang="zh-CN" sz="1200">
                <a:solidFill>
                  <a:srgbClr val="000000"/>
                </a:solidFill>
              </a:rPr>
              <a:pPr>
                <a:spcAft>
                  <a:spcPts val="600"/>
                </a:spcAft>
              </a:pPr>
              <a:t>13</a:t>
            </a:fld>
            <a:endParaRPr lang="en-US" altLang="zh-CN" sz="12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itle 4">
            <a:extLst>
              <a:ext uri="{FF2B5EF4-FFF2-40B4-BE49-F238E27FC236}">
                <a16:creationId xmlns:a16="http://schemas.microsoft.com/office/drawing/2014/main" id="{3A9CF9B6-D2C7-46E5-DEC6-6D3ECFBD95A0}"/>
              </a:ext>
            </a:extLst>
          </p:cNvPr>
          <p:cNvSpPr>
            <a:spLocks noGrp="1"/>
          </p:cNvSpPr>
          <p:nvPr>
            <p:ph type="title"/>
          </p:nvPr>
        </p:nvSpPr>
        <p:spPr>
          <a:xfrm>
            <a:off x="812800" y="549275"/>
            <a:ext cx="10464800" cy="812800"/>
          </a:xfrm>
        </p:spPr>
        <p:txBody>
          <a:bodyPr/>
          <a:lstStyle/>
          <a:p>
            <a:r>
              <a:rPr lang="en-US" altLang="zh-CN" dirty="0"/>
              <a:t>6. Either/or Fallacy (</a:t>
            </a:r>
            <a:r>
              <a:rPr lang="en-GB" dirty="0">
                <a:ea typeface="Times New Roman" panose="02020603050405020304" pitchFamily="18" charset="0"/>
              </a:rPr>
              <a:t>False Dilemma</a:t>
            </a:r>
            <a:r>
              <a:rPr lang="en-US" altLang="zh-CN" dirty="0"/>
              <a:t>)</a:t>
            </a:r>
          </a:p>
        </p:txBody>
      </p:sp>
      <p:sp>
        <p:nvSpPr>
          <p:cNvPr id="3" name="Content Placeholder 2">
            <a:extLst>
              <a:ext uri="{FF2B5EF4-FFF2-40B4-BE49-F238E27FC236}">
                <a16:creationId xmlns:a16="http://schemas.microsoft.com/office/drawing/2014/main" id="{CAD9BCB6-F545-7EAB-56D7-0A270F6CFDCD}"/>
              </a:ext>
            </a:extLst>
          </p:cNvPr>
          <p:cNvSpPr>
            <a:spLocks noGrp="1"/>
          </p:cNvSpPr>
          <p:nvPr>
            <p:ph idx="1"/>
          </p:nvPr>
        </p:nvSpPr>
        <p:spPr>
          <a:xfrm>
            <a:off x="655144" y="1407768"/>
            <a:ext cx="10464800" cy="4443412"/>
          </a:xfrm>
        </p:spPr>
        <p:txBody>
          <a:bodyPr/>
          <a:lstStyle/>
          <a:p>
            <a:pPr>
              <a:defRPr/>
            </a:pPr>
            <a:r>
              <a:rPr lang="en-US" altLang="zh-CN" sz="2800" dirty="0">
                <a:solidFill>
                  <a:schemeClr val="tx1"/>
                </a:solidFill>
              </a:rPr>
              <a:t>The </a:t>
            </a:r>
            <a:r>
              <a:rPr lang="en-US" altLang="zh-CN" sz="2800" u="sng" dirty="0">
                <a:solidFill>
                  <a:schemeClr val="tx1"/>
                </a:solidFill>
              </a:rPr>
              <a:t>either/or</a:t>
            </a:r>
            <a:r>
              <a:rPr lang="en-US" altLang="zh-CN" sz="2800" dirty="0">
                <a:solidFill>
                  <a:schemeClr val="tx1"/>
                </a:solidFill>
              </a:rPr>
              <a:t> argument is a conclusion that oversimplifies the problem by reducing it to only </a:t>
            </a:r>
            <a:r>
              <a:rPr lang="en-US" altLang="zh-CN" sz="2800" b="1" dirty="0">
                <a:solidFill>
                  <a:schemeClr val="tx1"/>
                </a:solidFill>
              </a:rPr>
              <a:t>two choices</a:t>
            </a:r>
            <a:r>
              <a:rPr lang="en-US" altLang="zh-CN" sz="2800" dirty="0">
                <a:solidFill>
                  <a:schemeClr val="tx1"/>
                </a:solidFill>
              </a:rPr>
              <a:t>, but </a:t>
            </a:r>
            <a:r>
              <a:rPr lang="en-GB" sz="2800" dirty="0">
                <a:solidFill>
                  <a:schemeClr val="tx1"/>
                </a:solidFill>
              </a:rPr>
              <a:t>in reality there may be other alternatives.</a:t>
            </a:r>
            <a:endParaRPr lang="en-US" altLang="zh-CN" sz="2800" dirty="0">
              <a:solidFill>
                <a:schemeClr val="tx1"/>
              </a:solidFill>
            </a:endParaRPr>
          </a:p>
          <a:p>
            <a:pPr>
              <a:defRPr/>
            </a:pPr>
            <a:endParaRPr lang="en-US" altLang="zh-CN" b="1" u="sng" dirty="0"/>
          </a:p>
          <a:p>
            <a:pPr marL="0" indent="0">
              <a:buFont typeface="Wingdings" pitchFamily="2" charset="2"/>
              <a:buNone/>
              <a:defRPr/>
            </a:pPr>
            <a:endParaRPr lang="zh-CN" altLang="en-US" b="1" u="sng" dirty="0"/>
          </a:p>
        </p:txBody>
      </p:sp>
      <p:sp>
        <p:nvSpPr>
          <p:cNvPr id="19458" name="Slide Number Placeholder 3">
            <a:extLst>
              <a:ext uri="{FF2B5EF4-FFF2-40B4-BE49-F238E27FC236}">
                <a16:creationId xmlns:a16="http://schemas.microsoft.com/office/drawing/2014/main" id="{AE87D267-6E1E-C1FC-5D61-3D4F54C21BD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92A2F1D3-4A27-4426-BF4C-B9EFB59CC62B}" type="slidenum">
              <a:rPr lang="en-US" altLang="zh-CN" sz="1200">
                <a:solidFill>
                  <a:srgbClr val="000000"/>
                </a:solidFill>
                <a:latin typeface="Times New Roman" panose="02020603050405020304" pitchFamily="18" charset="0"/>
              </a:rPr>
              <a:pPr/>
              <a:t>14</a:t>
            </a:fld>
            <a:endParaRPr lang="en-US" altLang="zh-CN" sz="1200">
              <a:solidFill>
                <a:srgbClr val="000000"/>
              </a:solidFill>
              <a:latin typeface="Times New Roman" panose="02020603050405020304" pitchFamily="18" charset="0"/>
            </a:endParaRPr>
          </a:p>
        </p:txBody>
      </p:sp>
      <p:sp>
        <p:nvSpPr>
          <p:cNvPr id="5" name="Content Placeholder 2">
            <a:extLst>
              <a:ext uri="{FF2B5EF4-FFF2-40B4-BE49-F238E27FC236}">
                <a16:creationId xmlns:a16="http://schemas.microsoft.com/office/drawing/2014/main" id="{33FED360-AC4D-5543-4DD1-EF3CFCAE9D35}"/>
              </a:ext>
            </a:extLst>
          </p:cNvPr>
          <p:cNvSpPr txBox="1">
            <a:spLocks/>
          </p:cNvSpPr>
          <p:nvPr/>
        </p:nvSpPr>
        <p:spPr bwMode="auto">
          <a:xfrm>
            <a:off x="1892300" y="3187729"/>
            <a:ext cx="973772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accent1"/>
              </a:buClr>
              <a:buSzPct val="65000"/>
              <a:buFont typeface="Wingdings" pitchFamily="2" charset="2"/>
              <a:buChar char="u"/>
              <a:defRPr kumimoji="1" sz="240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defRPr>
            </a:lvl1pPr>
            <a:lvl2pPr marL="669925" indent="-325438" algn="l" rtl="0" eaLnBrk="1" fontAlgn="base" hangingPunct="1">
              <a:spcBef>
                <a:spcPct val="20000"/>
              </a:spcBef>
              <a:spcAft>
                <a:spcPct val="0"/>
              </a:spcAft>
              <a:buClr>
                <a:schemeClr val="accent2"/>
              </a:buClr>
              <a:buSzPct val="60000"/>
              <a:buFont typeface="Wingdings" pitchFamily="2" charset="2"/>
              <a:buChar char="Ø"/>
              <a:defRPr kumimoji="1" sz="240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defRPr>
            </a:lvl2pPr>
            <a:lvl3pPr marL="1022350" indent="-350838" algn="l" rtl="0" eaLnBrk="1" fontAlgn="base" hangingPunct="1">
              <a:spcBef>
                <a:spcPct val="20000"/>
              </a:spcBef>
              <a:spcAft>
                <a:spcPct val="0"/>
              </a:spcAft>
              <a:buClr>
                <a:schemeClr val="accent1"/>
              </a:buClr>
              <a:buSzPct val="65000"/>
              <a:buFont typeface="Wingdings" panose="05000000000000000000" pitchFamily="2" charset="2"/>
              <a:buChar char="n"/>
              <a:defRPr kumimoji="1" sz="240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defRPr>
            </a:lvl3pPr>
            <a:lvl4pPr marL="1339850" indent="-315913" algn="l" rtl="0" eaLnBrk="1" fontAlgn="base" hangingPunct="1">
              <a:spcBef>
                <a:spcPct val="20000"/>
              </a:spcBef>
              <a:spcAft>
                <a:spcPct val="0"/>
              </a:spcAft>
              <a:buClr>
                <a:schemeClr val="accent2"/>
              </a:buClr>
              <a:buSzPct val="70000"/>
              <a:buFont typeface="Wingdings" panose="05000000000000000000" pitchFamily="2" charset="2"/>
              <a:buChar char="q"/>
              <a:defRPr kumimoji="1" sz="240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defRPr>
            </a:lvl4pPr>
            <a:lvl5pPr marL="1681163" indent="-339725" algn="l" rtl="0" eaLnBrk="1" fontAlgn="base" hangingPunct="1">
              <a:spcBef>
                <a:spcPct val="20000"/>
              </a:spcBef>
              <a:spcAft>
                <a:spcPct val="0"/>
              </a:spcAft>
              <a:buClr>
                <a:schemeClr val="accent1"/>
              </a:buClr>
              <a:buSzPct val="75000"/>
              <a:buFont typeface="Wingdings" panose="05000000000000000000" pitchFamily="2" charset="2"/>
              <a:buChar char="§"/>
              <a:defRPr kumimoji="1" sz="240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a:lstStyle>
          <a:p>
            <a:pPr marL="0" indent="0">
              <a:buFont typeface="Wingdings" pitchFamily="2" charset="2"/>
              <a:buNone/>
              <a:defRPr/>
            </a:pPr>
            <a:r>
              <a:rPr lang="en-US" altLang="zh-CN" sz="3200" b="1" kern="0" dirty="0">
                <a:solidFill>
                  <a:schemeClr val="tx2">
                    <a:lumMod val="60000"/>
                    <a:lumOff val="40000"/>
                  </a:schemeClr>
                </a:solidFill>
              </a:rPr>
              <a:t>e.g., We either ban cars or destroy the earth.</a:t>
            </a:r>
          </a:p>
          <a:p>
            <a:pPr>
              <a:defRPr/>
            </a:pPr>
            <a:endParaRPr lang="zh-CN" altLang="en-US" sz="2800" kern="0" dirty="0"/>
          </a:p>
        </p:txBody>
      </p:sp>
      <p:pic>
        <p:nvPicPr>
          <p:cNvPr id="6" name="Picture 2">
            <a:extLst>
              <a:ext uri="{FF2B5EF4-FFF2-40B4-BE49-F238E27FC236}">
                <a16:creationId xmlns:a16="http://schemas.microsoft.com/office/drawing/2014/main" id="{D7D649E6-AFEC-DB3F-D102-320808466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605" y="4134223"/>
            <a:ext cx="1997075" cy="199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2820768E-4AAF-9CD7-2678-9EEEE3177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5621" y="4469559"/>
            <a:ext cx="3873500" cy="154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fade">
                                      <p:cBhvr>
                                        <p:cTn id="7" dur="1000"/>
                                        <p:tgtEl>
                                          <p:spTgt spid="19460"/>
                                        </p:tgtEl>
                                      </p:cBhvr>
                                    </p:animEffect>
                                    <p:anim calcmode="lin" valueType="num">
                                      <p:cBhvr>
                                        <p:cTn id="8" dur="1000" fill="hold"/>
                                        <p:tgtEl>
                                          <p:spTgt spid="19460"/>
                                        </p:tgtEl>
                                        <p:attrNameLst>
                                          <p:attrName>ppt_x</p:attrName>
                                        </p:attrNameLst>
                                      </p:cBhvr>
                                      <p:tavLst>
                                        <p:tav tm="0">
                                          <p:val>
                                            <p:strVal val="#ppt_x"/>
                                          </p:val>
                                        </p:tav>
                                        <p:tav tm="100000">
                                          <p:val>
                                            <p:strVal val="#ppt_x"/>
                                          </p:val>
                                        </p:tav>
                                      </p:tavLst>
                                    </p:anim>
                                    <p:anim calcmode="lin" valueType="num">
                                      <p:cBhvr>
                                        <p:cTn id="9" dur="1000" fill="hold"/>
                                        <p:tgtEl>
                                          <p:spTgt spid="1946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1000"/>
                                        <p:tgtEl>
                                          <p:spTgt spid="3">
                                            <p:txEl>
                                              <p:pRg st="0" end="0"/>
                                            </p:txEl>
                                          </p:spTgt>
                                        </p:tgtEl>
                                      </p:cBhvr>
                                    </p:animEffect>
                                    <p:anim calcmode="lin" valueType="num">
                                      <p:cBhvr>
                                        <p:cTn id="2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P spid="3" grpId="0" build="p"/>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65B34-7754-AA99-8530-970F4791E14B}"/>
              </a:ext>
            </a:extLst>
          </p:cNvPr>
          <p:cNvSpPr>
            <a:spLocks noGrp="1"/>
          </p:cNvSpPr>
          <p:nvPr>
            <p:ph type="title"/>
          </p:nvPr>
        </p:nvSpPr>
        <p:spPr/>
        <p:txBody>
          <a:bodyPr/>
          <a:lstStyle/>
          <a:p>
            <a:r>
              <a:rPr lang="en-GB" sz="4000" dirty="0"/>
              <a:t>In writing and debates…</a:t>
            </a:r>
          </a:p>
        </p:txBody>
      </p:sp>
      <p:sp>
        <p:nvSpPr>
          <p:cNvPr id="3" name="Content Placeholder 2">
            <a:extLst>
              <a:ext uri="{FF2B5EF4-FFF2-40B4-BE49-F238E27FC236}">
                <a16:creationId xmlns:a16="http://schemas.microsoft.com/office/drawing/2014/main" id="{E3ACD1E2-1014-D4FD-0F5B-3B259C942206}"/>
              </a:ext>
            </a:extLst>
          </p:cNvPr>
          <p:cNvSpPr>
            <a:spLocks noGrp="1"/>
          </p:cNvSpPr>
          <p:nvPr>
            <p:ph idx="1"/>
          </p:nvPr>
        </p:nvSpPr>
        <p:spPr/>
        <p:txBody>
          <a:bodyPr/>
          <a:lstStyle/>
          <a:p>
            <a:r>
              <a:rPr lang="en-GB" sz="4000" dirty="0"/>
              <a:t>When reasoning about problems and solutions, writers need to weigh </a:t>
            </a:r>
            <a:r>
              <a:rPr lang="en-GB" sz="4000" b="1" dirty="0"/>
              <a:t>different options</a:t>
            </a:r>
            <a:r>
              <a:rPr lang="en-GB" sz="4000" dirty="0"/>
              <a:t> and mention </a:t>
            </a:r>
            <a:r>
              <a:rPr lang="en-GB" sz="4000" b="1" dirty="0"/>
              <a:t>a range of different options</a:t>
            </a:r>
            <a:r>
              <a:rPr lang="en-GB" sz="4000" dirty="0"/>
              <a:t>, showing why one is superior to the others or might work well in combination with others. </a:t>
            </a:r>
          </a:p>
        </p:txBody>
      </p:sp>
      <p:sp>
        <p:nvSpPr>
          <p:cNvPr id="4" name="Slide Number Placeholder 3">
            <a:extLst>
              <a:ext uri="{FF2B5EF4-FFF2-40B4-BE49-F238E27FC236}">
                <a16:creationId xmlns:a16="http://schemas.microsoft.com/office/drawing/2014/main" id="{672C9852-EB08-8FDC-E33B-9AF133C24C8F}"/>
              </a:ext>
            </a:extLst>
          </p:cNvPr>
          <p:cNvSpPr>
            <a:spLocks noGrp="1"/>
          </p:cNvSpPr>
          <p:nvPr>
            <p:ph type="sldNum" sz="quarter" idx="10"/>
          </p:nvPr>
        </p:nvSpPr>
        <p:spPr/>
        <p:txBody>
          <a:bodyPr/>
          <a:lstStyle/>
          <a:p>
            <a:pPr>
              <a:defRPr/>
            </a:pPr>
            <a:fld id="{78680641-AFE8-494E-9F12-722639309D56}" type="slidenum">
              <a:rPr lang="en-US" altLang="zh-CN" smtClean="0"/>
              <a:pPr>
                <a:defRPr/>
              </a:pPr>
              <a:t>15</a:t>
            </a:fld>
            <a:endParaRPr lang="en-US" altLang="zh-CN"/>
          </a:p>
        </p:txBody>
      </p:sp>
    </p:spTree>
    <p:extLst>
      <p:ext uri="{BB962C8B-B14F-4D97-AF65-F5344CB8AC3E}">
        <p14:creationId xmlns:p14="http://schemas.microsoft.com/office/powerpoint/2010/main" val="399542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120484F1-D808-16C1-2077-D8D6A2D9BD36}"/>
              </a:ext>
            </a:extLst>
          </p:cNvPr>
          <p:cNvSpPr>
            <a:spLocks noGrp="1"/>
          </p:cNvSpPr>
          <p:nvPr>
            <p:ph type="title"/>
          </p:nvPr>
        </p:nvSpPr>
        <p:spPr>
          <a:xfrm>
            <a:off x="812800" y="609600"/>
            <a:ext cx="10464800" cy="890588"/>
          </a:xfrm>
        </p:spPr>
        <p:txBody>
          <a:bodyPr/>
          <a:lstStyle/>
          <a:p>
            <a:r>
              <a:rPr lang="en-US" altLang="zh-CN" dirty="0"/>
              <a:t>7. Ad Hominem</a:t>
            </a:r>
            <a:endParaRPr lang="zh-CN" altLang="en-US" dirty="0"/>
          </a:p>
        </p:txBody>
      </p:sp>
      <p:sp>
        <p:nvSpPr>
          <p:cNvPr id="6" name="Content Placeholder 5">
            <a:extLst>
              <a:ext uri="{FF2B5EF4-FFF2-40B4-BE49-F238E27FC236}">
                <a16:creationId xmlns:a16="http://schemas.microsoft.com/office/drawing/2014/main" id="{9082E754-773B-1AC7-618D-546E0DF7E975}"/>
              </a:ext>
            </a:extLst>
          </p:cNvPr>
          <p:cNvSpPr>
            <a:spLocks noGrp="1"/>
          </p:cNvSpPr>
          <p:nvPr>
            <p:ph idx="1"/>
          </p:nvPr>
        </p:nvSpPr>
        <p:spPr>
          <a:xfrm>
            <a:off x="812800" y="1389063"/>
            <a:ext cx="10961666" cy="1523998"/>
          </a:xfrm>
        </p:spPr>
        <p:txBody>
          <a:bodyPr/>
          <a:lstStyle/>
          <a:p>
            <a:pPr>
              <a:defRPr/>
            </a:pPr>
            <a:r>
              <a:rPr lang="en-US" altLang="zh-CN" sz="3200" dirty="0">
                <a:solidFill>
                  <a:schemeClr val="tx1"/>
                </a:solidFill>
              </a:rPr>
              <a:t>An </a:t>
            </a:r>
            <a:r>
              <a:rPr lang="en-US" altLang="zh-CN" sz="3200" u="sng" dirty="0">
                <a:solidFill>
                  <a:schemeClr val="tx1"/>
                </a:solidFill>
              </a:rPr>
              <a:t>ad hominem</a:t>
            </a:r>
            <a:r>
              <a:rPr lang="en-US" altLang="zh-CN" sz="3200" dirty="0">
                <a:solidFill>
                  <a:schemeClr val="tx1"/>
                </a:solidFill>
              </a:rPr>
              <a:t> argument is an attack on the </a:t>
            </a:r>
            <a:r>
              <a:rPr lang="en-US" altLang="zh-CN" sz="3200" dirty="0">
                <a:solidFill>
                  <a:schemeClr val="tx2">
                    <a:lumMod val="60000"/>
                    <a:lumOff val="40000"/>
                  </a:schemeClr>
                </a:solidFill>
              </a:rPr>
              <a:t>character</a:t>
            </a:r>
            <a:r>
              <a:rPr lang="en-US" altLang="zh-CN" sz="3200" dirty="0">
                <a:solidFill>
                  <a:schemeClr val="tx1"/>
                </a:solidFill>
              </a:rPr>
              <a:t> of a person rather than a response to his or her opinions or arguments.</a:t>
            </a:r>
          </a:p>
          <a:p>
            <a:pPr>
              <a:defRPr/>
            </a:pPr>
            <a:endParaRPr lang="zh-CN" altLang="en-US" dirty="0"/>
          </a:p>
        </p:txBody>
      </p:sp>
      <p:sp>
        <p:nvSpPr>
          <p:cNvPr id="27651" name="Slide Number Placeholder 3">
            <a:extLst>
              <a:ext uri="{FF2B5EF4-FFF2-40B4-BE49-F238E27FC236}">
                <a16:creationId xmlns:a16="http://schemas.microsoft.com/office/drawing/2014/main" id="{013DF7B3-2DDA-A8AC-40AF-7CACCD54682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05D4009A-55BD-4BBF-BAC5-591AA6E5F8A2}" type="slidenum">
              <a:rPr lang="en-US" altLang="zh-CN" sz="1200">
                <a:solidFill>
                  <a:srgbClr val="000000"/>
                </a:solidFill>
                <a:latin typeface="Times New Roman" panose="02020603050405020304" pitchFamily="18" charset="0"/>
              </a:rPr>
              <a:pPr/>
              <a:t>16</a:t>
            </a:fld>
            <a:endParaRPr lang="en-US" altLang="zh-CN" sz="1200">
              <a:solidFill>
                <a:srgbClr val="000000"/>
              </a:solidFill>
              <a:latin typeface="Times New Roman" panose="02020603050405020304" pitchFamily="18" charset="0"/>
            </a:endParaRPr>
          </a:p>
        </p:txBody>
      </p:sp>
      <p:pic>
        <p:nvPicPr>
          <p:cNvPr id="3074" name="Picture 2">
            <a:extLst>
              <a:ext uri="{FF2B5EF4-FFF2-40B4-BE49-F238E27FC236}">
                <a16:creationId xmlns:a16="http://schemas.microsoft.com/office/drawing/2014/main" id="{5B0AAA02-4DD9-4E43-112F-DCFDDA00E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759" y="3148464"/>
            <a:ext cx="5121825" cy="2859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31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1000"/>
                                        <p:tgtEl>
                                          <p:spTgt spid="27650"/>
                                        </p:tgtEl>
                                      </p:cBhvr>
                                    </p:animEffect>
                                    <p:anim calcmode="lin" valueType="num">
                                      <p:cBhvr>
                                        <p:cTn id="8" dur="1000" fill="hold"/>
                                        <p:tgtEl>
                                          <p:spTgt spid="27650"/>
                                        </p:tgtEl>
                                        <p:attrNameLst>
                                          <p:attrName>ppt_x</p:attrName>
                                        </p:attrNameLst>
                                      </p:cBhvr>
                                      <p:tavLst>
                                        <p:tav tm="0">
                                          <p:val>
                                            <p:strVal val="#ppt_x"/>
                                          </p:val>
                                        </p:tav>
                                        <p:tav tm="100000">
                                          <p:val>
                                            <p:strVal val="#ppt_x"/>
                                          </p:val>
                                        </p:tav>
                                      </p:tavLst>
                                    </p:anim>
                                    <p:anim calcmode="lin" valueType="num">
                                      <p:cBhvr>
                                        <p:cTn id="9" dur="1000" fill="hold"/>
                                        <p:tgtEl>
                                          <p:spTgt spid="276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1000"/>
                                        <p:tgtEl>
                                          <p:spTgt spid="3074"/>
                                        </p:tgtEl>
                                      </p:cBhvr>
                                    </p:animEffect>
                                    <p:anim calcmode="lin" valueType="num">
                                      <p:cBhvr>
                                        <p:cTn id="15" dur="1000" fill="hold"/>
                                        <p:tgtEl>
                                          <p:spTgt spid="3074"/>
                                        </p:tgtEl>
                                        <p:attrNameLst>
                                          <p:attrName>ppt_x</p:attrName>
                                        </p:attrNameLst>
                                      </p:cBhvr>
                                      <p:tavLst>
                                        <p:tav tm="0">
                                          <p:val>
                                            <p:strVal val="#ppt_x"/>
                                          </p:val>
                                        </p:tav>
                                        <p:tav tm="100000">
                                          <p:val>
                                            <p:strVal val="#ppt_x"/>
                                          </p:val>
                                        </p:tav>
                                      </p:tavLst>
                                    </p:anim>
                                    <p:anim calcmode="lin" valueType="num">
                                      <p:cBhvr>
                                        <p:cTn id="16"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78AA-C5A9-7B77-AB5D-F56563B58CFF}"/>
              </a:ext>
            </a:extLst>
          </p:cNvPr>
          <p:cNvSpPr>
            <a:spLocks noGrp="1"/>
          </p:cNvSpPr>
          <p:nvPr>
            <p:ph type="title"/>
          </p:nvPr>
        </p:nvSpPr>
        <p:spPr>
          <a:xfrm>
            <a:off x="812800" y="609601"/>
            <a:ext cx="10464800" cy="1139825"/>
          </a:xfrm>
        </p:spPr>
        <p:txBody>
          <a:bodyPr wrap="square" anchor="t">
            <a:normAutofit/>
          </a:bodyPr>
          <a:lstStyle/>
          <a:p>
            <a:r>
              <a:rPr lang="en-GB" dirty="0"/>
              <a:t>Some more examples</a:t>
            </a:r>
          </a:p>
        </p:txBody>
      </p:sp>
      <p:sp>
        <p:nvSpPr>
          <p:cNvPr id="5" name="Content Placeholder 4">
            <a:extLst>
              <a:ext uri="{FF2B5EF4-FFF2-40B4-BE49-F238E27FC236}">
                <a16:creationId xmlns:a16="http://schemas.microsoft.com/office/drawing/2014/main" id="{4F0C202F-CB47-EE86-9505-E55F615ED59A}"/>
              </a:ext>
            </a:extLst>
          </p:cNvPr>
          <p:cNvSpPr txBox="1">
            <a:spLocks noGrp="1"/>
          </p:cNvSpPr>
          <p:nvPr>
            <p:ph type="body" sz="half" idx="1"/>
          </p:nvPr>
        </p:nvSpPr>
        <p:spPr>
          <a:xfrm>
            <a:off x="812800" y="1676401"/>
            <a:ext cx="5130800" cy="4454525"/>
          </a:xfrm>
        </p:spPr>
        <p:txBody>
          <a:bodyPr wrap="square" rtlCol="0" anchor="t">
            <a:normAutofit/>
          </a:bodyPr>
          <a:lstStyle/>
          <a:p>
            <a:r>
              <a:rPr lang="en-US" sz="2800" dirty="0"/>
              <a:t>1. </a:t>
            </a:r>
            <a:r>
              <a:rPr lang="en-US" sz="2800" b="0" i="0" dirty="0">
                <a:effectLst/>
              </a:rPr>
              <a:t>You have no idea what </a:t>
            </a:r>
            <a:r>
              <a:rPr lang="en-US" sz="2800" dirty="0"/>
              <a:t>you’re </a:t>
            </a:r>
            <a:r>
              <a:rPr lang="en-US" sz="2800" b="0" i="0" dirty="0">
                <a:effectLst/>
              </a:rPr>
              <a:t>talking about; you’ve only lived here for six months. </a:t>
            </a:r>
          </a:p>
          <a:p>
            <a:r>
              <a:rPr lang="en-US" sz="2800" dirty="0"/>
              <a:t>2. </a:t>
            </a:r>
            <a:r>
              <a:rPr lang="en-US" sz="2800" b="0" i="0" dirty="0">
                <a:effectLst/>
              </a:rPr>
              <a:t>It’s hard to take your claims seriously because you spend your days playing video games.</a:t>
            </a:r>
          </a:p>
          <a:p>
            <a:r>
              <a:rPr lang="en-GB" sz="2800" dirty="0"/>
              <a:t>3. You don’t understand this proposal because you don’t have a PhD degree. </a:t>
            </a:r>
          </a:p>
          <a:p>
            <a:endParaRPr lang="en-GB" sz="2800" dirty="0"/>
          </a:p>
          <a:p>
            <a:pPr marL="0" indent="0">
              <a:buNone/>
            </a:pPr>
            <a:endParaRPr lang="en-GB" dirty="0"/>
          </a:p>
          <a:p>
            <a:endParaRPr lang="en-GB" dirty="0"/>
          </a:p>
        </p:txBody>
      </p:sp>
      <p:pic>
        <p:nvPicPr>
          <p:cNvPr id="4098" name="Picture 2" descr="Appeal to the person | Logical fallacies graphically explained">
            <a:extLst>
              <a:ext uri="{FF2B5EF4-FFF2-40B4-BE49-F238E27FC236}">
                <a16:creationId xmlns:a16="http://schemas.microsoft.com/office/drawing/2014/main" id="{7F9436A5-F28B-EB5B-5C2F-D62F4AAB04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2538988"/>
            <a:ext cx="5604750" cy="2802375"/>
          </a:xfrm>
          <a:prstGeom prst="rect">
            <a:avLst/>
          </a:prstGeom>
          <a:solidFill>
            <a:srgbClr val="FFFFFF"/>
          </a:solidFill>
        </p:spPr>
      </p:pic>
      <p:sp>
        <p:nvSpPr>
          <p:cNvPr id="4" name="Slide Number Placeholder 3">
            <a:extLst>
              <a:ext uri="{FF2B5EF4-FFF2-40B4-BE49-F238E27FC236}">
                <a16:creationId xmlns:a16="http://schemas.microsoft.com/office/drawing/2014/main" id="{C250EA2F-5DE4-8DF4-C8DC-A30CC9CA7B66}"/>
              </a:ext>
            </a:extLst>
          </p:cNvPr>
          <p:cNvSpPr>
            <a:spLocks noGrp="1"/>
          </p:cNvSpPr>
          <p:nvPr>
            <p:ph type="sldNum" sz="quarter" idx="10"/>
          </p:nvPr>
        </p:nvSpPr>
        <p:spPr>
          <a:xfrm>
            <a:off x="8534400" y="6243638"/>
            <a:ext cx="2844800" cy="457200"/>
          </a:xfrm>
        </p:spPr>
        <p:txBody>
          <a:bodyPr wrap="square" anchor="b">
            <a:normAutofit/>
          </a:bodyPr>
          <a:lstStyle/>
          <a:p>
            <a:pPr>
              <a:spcAft>
                <a:spcPts val="600"/>
              </a:spcAft>
              <a:defRPr/>
            </a:pPr>
            <a:fld id="{78680641-AFE8-494E-9F12-722639309D56}" type="slidenum">
              <a:rPr lang="en-US" altLang="zh-CN" smtClean="0"/>
              <a:pPr>
                <a:spcAft>
                  <a:spcPts val="600"/>
                </a:spcAft>
                <a:defRPr/>
              </a:pPr>
              <a:t>17</a:t>
            </a:fld>
            <a:endParaRPr lang="en-US" altLang="zh-CN"/>
          </a:p>
        </p:txBody>
      </p:sp>
    </p:spTree>
    <p:extLst>
      <p:ext uri="{BB962C8B-B14F-4D97-AF65-F5344CB8AC3E}">
        <p14:creationId xmlns:p14="http://schemas.microsoft.com/office/powerpoint/2010/main" val="351975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1000"/>
                                        <p:tgtEl>
                                          <p:spTgt spid="4098"/>
                                        </p:tgtEl>
                                      </p:cBhvr>
                                    </p:animEffect>
                                    <p:anim calcmode="lin" valueType="num">
                                      <p:cBhvr>
                                        <p:cTn id="15" dur="1000" fill="hold"/>
                                        <p:tgtEl>
                                          <p:spTgt spid="4098"/>
                                        </p:tgtEl>
                                        <p:attrNameLst>
                                          <p:attrName>ppt_x</p:attrName>
                                        </p:attrNameLst>
                                      </p:cBhvr>
                                      <p:tavLst>
                                        <p:tav tm="0">
                                          <p:val>
                                            <p:strVal val="#ppt_x"/>
                                          </p:val>
                                        </p:tav>
                                        <p:tav tm="100000">
                                          <p:val>
                                            <p:strVal val="#ppt_x"/>
                                          </p:val>
                                        </p:tav>
                                      </p:tavLst>
                                    </p:anim>
                                    <p:anim calcmode="lin" valueType="num">
                                      <p:cBhvr>
                                        <p:cTn id="16"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anim calcmode="lin" valueType="num">
                                      <p:cBhvr>
                                        <p:cTn id="2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1000"/>
                                        <p:tgtEl>
                                          <p:spTgt spid="5">
                                            <p:txEl>
                                              <p:pRg st="1" end="1"/>
                                            </p:txEl>
                                          </p:spTgt>
                                        </p:tgtEl>
                                      </p:cBhvr>
                                    </p:animEffect>
                                    <p:anim calcmode="lin" valueType="num">
                                      <p:cBhvr>
                                        <p:cTn id="29"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1000"/>
                                        <p:tgtEl>
                                          <p:spTgt spid="5">
                                            <p:txEl>
                                              <p:pRg st="2" end="2"/>
                                            </p:txEl>
                                          </p:spTgt>
                                        </p:tgtEl>
                                      </p:cBhvr>
                                    </p:animEffect>
                                    <p:anim calcmode="lin" valueType="num">
                                      <p:cBhvr>
                                        <p:cTn id="3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C34E-D50E-2006-A46D-C27AF2D4F493}"/>
              </a:ext>
            </a:extLst>
          </p:cNvPr>
          <p:cNvSpPr>
            <a:spLocks noGrp="1"/>
          </p:cNvSpPr>
          <p:nvPr>
            <p:ph type="title"/>
          </p:nvPr>
        </p:nvSpPr>
        <p:spPr/>
        <p:txBody>
          <a:bodyPr/>
          <a:lstStyle/>
          <a:p>
            <a:r>
              <a:rPr lang="en-GB" dirty="0"/>
              <a:t>Compare these two arguments: </a:t>
            </a:r>
            <a:br>
              <a:rPr lang="en-GB" dirty="0"/>
            </a:br>
            <a:endParaRPr lang="en-GB" dirty="0"/>
          </a:p>
        </p:txBody>
      </p:sp>
      <p:sp>
        <p:nvSpPr>
          <p:cNvPr id="3" name="Text Placeholder 2">
            <a:extLst>
              <a:ext uri="{FF2B5EF4-FFF2-40B4-BE49-F238E27FC236}">
                <a16:creationId xmlns:a16="http://schemas.microsoft.com/office/drawing/2014/main" id="{920AEF2A-F068-D05F-C47A-B95E953EA0D8}"/>
              </a:ext>
            </a:extLst>
          </p:cNvPr>
          <p:cNvSpPr>
            <a:spLocks noGrp="1"/>
          </p:cNvSpPr>
          <p:nvPr>
            <p:ph type="body" sz="half" idx="1"/>
          </p:nvPr>
        </p:nvSpPr>
        <p:spPr>
          <a:xfrm>
            <a:off x="592083" y="1557400"/>
            <a:ext cx="10429327" cy="1139825"/>
          </a:xfrm>
          <a:solidFill>
            <a:schemeClr val="accent3">
              <a:lumMod val="95000"/>
            </a:schemeClr>
          </a:solidFill>
        </p:spPr>
        <p:txBody>
          <a:bodyPr/>
          <a:lstStyle/>
          <a:p>
            <a:pPr marL="457200" indent="-457200" algn="l">
              <a:buFont typeface="+mj-lt"/>
              <a:buAutoNum type="arabicPeriod"/>
            </a:pPr>
            <a:r>
              <a:rPr lang="en-US" sz="2800" b="0" i="0" dirty="0">
                <a:solidFill>
                  <a:srgbClr val="3B3E4D"/>
                </a:solidFill>
                <a:effectLst/>
              </a:rPr>
              <a:t>“You’re too dumb to understand the issue.”</a:t>
            </a:r>
          </a:p>
          <a:p>
            <a:pPr marL="457200" indent="-457200" algn="l">
              <a:buFont typeface="+mj-lt"/>
              <a:buAutoNum type="arabicPeriod"/>
            </a:pPr>
            <a:r>
              <a:rPr lang="en-US" sz="2800" b="0" i="0" dirty="0">
                <a:solidFill>
                  <a:srgbClr val="3B3E4D"/>
                </a:solidFill>
                <a:effectLst/>
              </a:rPr>
              <a:t>“You’re wrong because you’re too dumb to understand the issue.”</a:t>
            </a:r>
          </a:p>
          <a:p>
            <a:endParaRPr lang="en-GB" dirty="0"/>
          </a:p>
        </p:txBody>
      </p:sp>
      <p:sp>
        <p:nvSpPr>
          <p:cNvPr id="5" name="Slide Number Placeholder 4">
            <a:extLst>
              <a:ext uri="{FF2B5EF4-FFF2-40B4-BE49-F238E27FC236}">
                <a16:creationId xmlns:a16="http://schemas.microsoft.com/office/drawing/2014/main" id="{4884CD05-AAA7-2142-B7DC-00797ADF5804}"/>
              </a:ext>
            </a:extLst>
          </p:cNvPr>
          <p:cNvSpPr>
            <a:spLocks noGrp="1"/>
          </p:cNvSpPr>
          <p:nvPr>
            <p:ph type="sldNum" sz="quarter" idx="10"/>
          </p:nvPr>
        </p:nvSpPr>
        <p:spPr/>
        <p:txBody>
          <a:bodyPr/>
          <a:lstStyle/>
          <a:p>
            <a:pPr>
              <a:defRPr/>
            </a:pPr>
            <a:fld id="{C5787EE2-267B-41C9-B42A-2A2AF6E94E97}" type="slidenum">
              <a:rPr lang="en-US" altLang="zh-CN" smtClean="0"/>
              <a:pPr>
                <a:defRPr/>
              </a:pPr>
              <a:t>18</a:t>
            </a:fld>
            <a:endParaRPr lang="en-US" altLang="zh-CN"/>
          </a:p>
        </p:txBody>
      </p:sp>
      <p:sp>
        <p:nvSpPr>
          <p:cNvPr id="6" name="TextBox 5">
            <a:extLst>
              <a:ext uri="{FF2B5EF4-FFF2-40B4-BE49-F238E27FC236}">
                <a16:creationId xmlns:a16="http://schemas.microsoft.com/office/drawing/2014/main" id="{D8C7AC06-ACE8-1ADB-3762-395BE9325008}"/>
              </a:ext>
            </a:extLst>
          </p:cNvPr>
          <p:cNvSpPr txBox="1"/>
          <p:nvPr/>
        </p:nvSpPr>
        <p:spPr>
          <a:xfrm>
            <a:off x="2081048" y="2964096"/>
            <a:ext cx="7008650" cy="584775"/>
          </a:xfrm>
          <a:prstGeom prst="rect">
            <a:avLst/>
          </a:prstGeom>
          <a:noFill/>
        </p:spPr>
        <p:txBody>
          <a:bodyPr wrap="none" rtlCol="0">
            <a:spAutoFit/>
          </a:bodyPr>
          <a:lstStyle/>
          <a:p>
            <a:r>
              <a:rPr lang="en-US" sz="3200" b="1" dirty="0">
                <a:solidFill>
                  <a:srgbClr val="3B3E4D"/>
                </a:solidFill>
                <a:effectLst/>
                <a:latin typeface="Times New Roman" panose="02020603050405020304" pitchFamily="18" charset="0"/>
                <a:cs typeface="Times New Roman" panose="02020603050405020304" pitchFamily="18" charset="0"/>
              </a:rPr>
              <a:t>Which one is ‘ad hominem argument’?</a:t>
            </a:r>
            <a:endParaRPr lang="en-GB" sz="32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5459489-47F4-EDFC-7A9B-E30C641EC571}"/>
              </a:ext>
            </a:extLst>
          </p:cNvPr>
          <p:cNvSpPr txBox="1"/>
          <p:nvPr/>
        </p:nvSpPr>
        <p:spPr>
          <a:xfrm>
            <a:off x="949873" y="3926758"/>
            <a:ext cx="10429327" cy="1938992"/>
          </a:xfrm>
          <a:prstGeom prst="rect">
            <a:avLst/>
          </a:prstGeom>
          <a:noFill/>
        </p:spPr>
        <p:txBody>
          <a:bodyPr wrap="square">
            <a:spAutoFit/>
          </a:bodyPr>
          <a:lstStyle/>
          <a:p>
            <a:pPr algn="l"/>
            <a:r>
              <a:rPr kumimoji="1" lang="en-US" sz="3600" b="1"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Now consider this argument: </a:t>
            </a:r>
          </a:p>
          <a:p>
            <a:pPr algn="l"/>
            <a:r>
              <a:rPr lang="en-US" sz="2800" b="0" i="0" dirty="0">
                <a:solidFill>
                  <a:srgbClr val="3B3E4D"/>
                </a:solidFill>
                <a:effectLst/>
                <a:latin typeface="Times New Roman" panose="02020603050405020304" pitchFamily="18" charset="0"/>
                <a:cs typeface="Times New Roman" panose="02020603050405020304" pitchFamily="18" charset="0"/>
              </a:rPr>
              <a:t>“You’re wrong because recent data show that the issue is multifaceted and thus cannot be solved through a simple budget increase. You’re dumb for using simplistic thinking.</a:t>
            </a:r>
          </a:p>
        </p:txBody>
      </p:sp>
    </p:spTree>
    <p:extLst>
      <p:ext uri="{BB962C8B-B14F-4D97-AF65-F5344CB8AC3E}">
        <p14:creationId xmlns:p14="http://schemas.microsoft.com/office/powerpoint/2010/main" val="163715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fade">
                                      <p:cBhvr>
                                        <p:cTn id="14" dur="1000"/>
                                        <p:tgtEl>
                                          <p:spTgt spid="3">
                                            <p:bg/>
                                          </p:spTgt>
                                        </p:tgtEl>
                                      </p:cBhvr>
                                    </p:animEffect>
                                    <p:anim calcmode="lin" valueType="num">
                                      <p:cBhvr>
                                        <p:cTn id="15" dur="1000" fill="hold"/>
                                        <p:tgtEl>
                                          <p:spTgt spid="3">
                                            <p:bg/>
                                          </p:spTgt>
                                        </p:tgtEl>
                                        <p:attrNameLst>
                                          <p:attrName>ppt_x</p:attrName>
                                        </p:attrNameLst>
                                      </p:cBhvr>
                                      <p:tavLst>
                                        <p:tav tm="0">
                                          <p:val>
                                            <p:strVal val="#ppt_x"/>
                                          </p:val>
                                        </p:tav>
                                        <p:tav tm="100000">
                                          <p:val>
                                            <p:strVal val="#ppt_x"/>
                                          </p:val>
                                        </p:tav>
                                      </p:tavLst>
                                    </p:anim>
                                    <p:anim calcmode="lin" valueType="num">
                                      <p:cBhvr>
                                        <p:cTn id="16"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1000"/>
                                        <p:tgtEl>
                                          <p:spTgt spid="6">
                                            <p:txEl>
                                              <p:pRg st="0" end="0"/>
                                            </p:txEl>
                                          </p:spTgt>
                                        </p:tgtEl>
                                      </p:cBhvr>
                                    </p:animEffect>
                                    <p:anim calcmode="lin" valueType="num">
                                      <p:cBhvr>
                                        <p:cTn id="3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1" end="1"/>
                                            </p:txEl>
                                          </p:spTgt>
                                        </p:tgtEl>
                                        <p:attrNameLst>
                                          <p:attrName>style.visibility</p:attrName>
                                        </p:attrNameLst>
                                      </p:cBhvr>
                                      <p:to>
                                        <p:strVal val="visible"/>
                                      </p:to>
                                    </p:set>
                                    <p:animEffect transition="in" filter="fade">
                                      <p:cBhvr>
                                        <p:cTn id="49" dur="1000"/>
                                        <p:tgtEl>
                                          <p:spTgt spid="10">
                                            <p:txEl>
                                              <p:pRg st="1" end="1"/>
                                            </p:txEl>
                                          </p:spTgt>
                                        </p:tgtEl>
                                      </p:cBhvr>
                                    </p:animEffect>
                                    <p:anim calcmode="lin" valueType="num">
                                      <p:cBhvr>
                                        <p:cTn id="50"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51"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a:extLst>
              <a:ext uri="{FF2B5EF4-FFF2-40B4-BE49-F238E27FC236}">
                <a16:creationId xmlns:a16="http://schemas.microsoft.com/office/drawing/2014/main" id="{1545C837-E1E9-BB91-DE1E-A073530EC1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36413" y="2893512"/>
            <a:ext cx="3995116" cy="279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itle 4">
            <a:extLst>
              <a:ext uri="{FF2B5EF4-FFF2-40B4-BE49-F238E27FC236}">
                <a16:creationId xmlns:a16="http://schemas.microsoft.com/office/drawing/2014/main" id="{87C5B663-D6F7-8272-5AC5-F05CBBB8B05B}"/>
              </a:ext>
            </a:extLst>
          </p:cNvPr>
          <p:cNvSpPr>
            <a:spLocks noGrp="1"/>
          </p:cNvSpPr>
          <p:nvPr>
            <p:ph type="title"/>
          </p:nvPr>
        </p:nvSpPr>
        <p:spPr>
          <a:xfrm>
            <a:off x="812800" y="609600"/>
            <a:ext cx="10464800" cy="890588"/>
          </a:xfrm>
        </p:spPr>
        <p:txBody>
          <a:bodyPr/>
          <a:lstStyle/>
          <a:p>
            <a:r>
              <a:rPr lang="en-US" altLang="zh-CN" dirty="0"/>
              <a:t>8. Genetic Fallacy (</a:t>
            </a:r>
            <a:r>
              <a:rPr lang="en-GB" dirty="0"/>
              <a:t>Appeal to Authority</a:t>
            </a:r>
            <a:r>
              <a:rPr lang="en-US" altLang="zh-CN" dirty="0"/>
              <a:t>)</a:t>
            </a:r>
            <a:endParaRPr lang="zh-CN" altLang="en-US" dirty="0"/>
          </a:p>
        </p:txBody>
      </p:sp>
      <p:sp>
        <p:nvSpPr>
          <p:cNvPr id="3" name="Content Placeholder 2">
            <a:extLst>
              <a:ext uri="{FF2B5EF4-FFF2-40B4-BE49-F238E27FC236}">
                <a16:creationId xmlns:a16="http://schemas.microsoft.com/office/drawing/2014/main" id="{494A0ED3-AB83-16F6-6184-14AE414493B9}"/>
              </a:ext>
            </a:extLst>
          </p:cNvPr>
          <p:cNvSpPr>
            <a:spLocks noGrp="1"/>
          </p:cNvSpPr>
          <p:nvPr>
            <p:ph idx="1"/>
          </p:nvPr>
        </p:nvSpPr>
        <p:spPr>
          <a:xfrm>
            <a:off x="733425" y="1362076"/>
            <a:ext cx="10464800" cy="1344613"/>
          </a:xfrm>
        </p:spPr>
        <p:txBody>
          <a:bodyPr/>
          <a:lstStyle/>
          <a:p>
            <a:pPr>
              <a:defRPr/>
            </a:pPr>
            <a:r>
              <a:rPr lang="en-GB" sz="3200" dirty="0">
                <a:solidFill>
                  <a:schemeClr val="tx1"/>
                </a:solidFill>
              </a:rPr>
              <a:t>This fallacy assumes that </a:t>
            </a:r>
            <a:r>
              <a:rPr lang="en-US" altLang="zh-CN" sz="3200" dirty="0">
                <a:solidFill>
                  <a:schemeClr val="tx2">
                    <a:lumMod val="60000"/>
                    <a:lumOff val="40000"/>
                  </a:schemeClr>
                </a:solidFill>
              </a:rPr>
              <a:t>the origins </a:t>
            </a:r>
            <a:r>
              <a:rPr lang="en-US" altLang="zh-CN" sz="3200" dirty="0">
                <a:solidFill>
                  <a:schemeClr val="tx1"/>
                </a:solidFill>
              </a:rPr>
              <a:t>of a person, idea, institute, or theory </a:t>
            </a:r>
            <a:r>
              <a:rPr lang="en-US" altLang="zh-CN" sz="3200" dirty="0">
                <a:solidFill>
                  <a:schemeClr val="tx2">
                    <a:lumMod val="60000"/>
                    <a:lumOff val="40000"/>
                  </a:schemeClr>
                </a:solidFill>
              </a:rPr>
              <a:t>determine</a:t>
            </a:r>
            <a:r>
              <a:rPr lang="en-US" altLang="zh-CN" sz="3200" dirty="0">
                <a:solidFill>
                  <a:schemeClr val="tx1"/>
                </a:solidFill>
              </a:rPr>
              <a:t> its </a:t>
            </a:r>
            <a:r>
              <a:rPr lang="en-US" altLang="zh-CN" sz="3200" dirty="0">
                <a:solidFill>
                  <a:schemeClr val="tx2">
                    <a:lumMod val="60000"/>
                    <a:lumOff val="40000"/>
                  </a:schemeClr>
                </a:solidFill>
              </a:rPr>
              <a:t>character, nature</a:t>
            </a:r>
            <a:r>
              <a:rPr lang="en-US" altLang="zh-CN" sz="3200" dirty="0">
                <a:solidFill>
                  <a:schemeClr val="tx1"/>
                </a:solidFill>
              </a:rPr>
              <a:t>, or </a:t>
            </a:r>
            <a:r>
              <a:rPr lang="en-US" altLang="zh-CN" sz="3200" dirty="0">
                <a:solidFill>
                  <a:schemeClr val="tx2">
                    <a:lumMod val="60000"/>
                    <a:lumOff val="40000"/>
                  </a:schemeClr>
                </a:solidFill>
              </a:rPr>
              <a:t>worth.</a:t>
            </a:r>
          </a:p>
          <a:p>
            <a:pPr marL="0" indent="0">
              <a:buFont typeface="Wingdings" pitchFamily="2" charset="2"/>
              <a:buNone/>
              <a:defRPr/>
            </a:pPr>
            <a:endParaRPr lang="en-US" altLang="zh-CN" sz="2800" dirty="0">
              <a:solidFill>
                <a:schemeClr val="tx1"/>
              </a:solidFill>
            </a:endParaRPr>
          </a:p>
          <a:p>
            <a:pPr marL="0" indent="0">
              <a:buFont typeface="Wingdings" pitchFamily="2" charset="2"/>
              <a:buNone/>
              <a:defRPr/>
            </a:pPr>
            <a:endParaRPr lang="en-US" altLang="zh-CN" dirty="0">
              <a:solidFill>
                <a:schemeClr val="tx1"/>
              </a:solidFill>
            </a:endParaRPr>
          </a:p>
          <a:p>
            <a:pPr marL="0" indent="0">
              <a:buFont typeface="Wingdings" pitchFamily="2" charset="2"/>
              <a:buNone/>
              <a:defRPr/>
            </a:pPr>
            <a:endParaRPr lang="en-US" altLang="zh-CN" dirty="0">
              <a:solidFill>
                <a:schemeClr val="tx2">
                  <a:lumMod val="60000"/>
                  <a:lumOff val="40000"/>
                </a:schemeClr>
              </a:solidFill>
            </a:endParaRPr>
          </a:p>
        </p:txBody>
      </p:sp>
      <p:sp>
        <p:nvSpPr>
          <p:cNvPr id="21507" name="Slide Number Placeholder 3">
            <a:extLst>
              <a:ext uri="{FF2B5EF4-FFF2-40B4-BE49-F238E27FC236}">
                <a16:creationId xmlns:a16="http://schemas.microsoft.com/office/drawing/2014/main" id="{B6E3FFD1-3717-913F-716F-1A742390B3E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A8ADAE27-1CAB-4FE6-9D77-94D939EF4764}" type="slidenum">
              <a:rPr lang="en-US" altLang="zh-CN" sz="1200">
                <a:solidFill>
                  <a:srgbClr val="000000"/>
                </a:solidFill>
                <a:latin typeface="Times New Roman" panose="02020603050405020304" pitchFamily="18" charset="0"/>
              </a:rPr>
              <a:pPr/>
              <a:t>19</a:t>
            </a:fld>
            <a:endParaRPr lang="en-US" altLang="zh-CN" sz="1200">
              <a:solidFill>
                <a:srgbClr val="000000"/>
              </a:solidFill>
              <a:latin typeface="Times New Roman" panose="02020603050405020304" pitchFamily="18" charset="0"/>
            </a:endParaRPr>
          </a:p>
        </p:txBody>
      </p:sp>
      <p:sp>
        <p:nvSpPr>
          <p:cNvPr id="5" name="Rectangle 4">
            <a:extLst>
              <a:ext uri="{FF2B5EF4-FFF2-40B4-BE49-F238E27FC236}">
                <a16:creationId xmlns:a16="http://schemas.microsoft.com/office/drawing/2014/main" id="{C31A57C0-EBF1-7470-A650-755ABA849A4A}"/>
              </a:ext>
            </a:extLst>
          </p:cNvPr>
          <p:cNvSpPr/>
          <p:nvPr/>
        </p:nvSpPr>
        <p:spPr>
          <a:xfrm>
            <a:off x="812800" y="2987633"/>
            <a:ext cx="6772363" cy="2500172"/>
          </a:xfrm>
          <a:prstGeom prst="rect">
            <a:avLst/>
          </a:prstGeom>
          <a:solidFill>
            <a:schemeClr val="accent5">
              <a:lumMod val="20000"/>
              <a:lumOff val="80000"/>
            </a:schemeClr>
          </a:solidFill>
        </p:spPr>
        <p:txBody>
          <a:bodyPr wrap="square">
            <a:spAutoFit/>
          </a:bodyPr>
          <a:lstStyle/>
          <a:p>
            <a:pPr>
              <a:lnSpc>
                <a:spcPts val="3800"/>
              </a:lnSpc>
              <a:defRPr/>
            </a:pPr>
            <a:r>
              <a:rPr lang="en-US" altLang="zh-CN" sz="2800" dirty="0">
                <a:solidFill>
                  <a:schemeClr val="tx2">
                    <a:lumMod val="60000"/>
                    <a:lumOff val="40000"/>
                  </a:schemeClr>
                </a:solidFill>
                <a:latin typeface="Times New Roman" panose="02020603050405020304" pitchFamily="18" charset="0"/>
                <a:cs typeface="Times New Roman" panose="02020603050405020304" pitchFamily="18" charset="0"/>
              </a:rPr>
              <a:t>e.g., </a:t>
            </a:r>
          </a:p>
          <a:p>
            <a:pPr marL="514350" indent="-514350">
              <a:lnSpc>
                <a:spcPts val="3800"/>
              </a:lnSpc>
              <a:buFont typeface="+mj-lt"/>
              <a:buAutoNum type="arabicPeriod"/>
              <a:defRPr/>
            </a:pPr>
            <a:r>
              <a:rPr lang="en-GB" sz="2800" dirty="0">
                <a:solidFill>
                  <a:schemeClr val="tx2">
                    <a:lumMod val="60000"/>
                    <a:lumOff val="40000"/>
                  </a:schemeClr>
                </a:solidFill>
                <a:latin typeface="Times New Roman" panose="02020603050405020304" pitchFamily="18" charset="0"/>
                <a:ea typeface="Times New Roman" panose="02020603050405020304" pitchFamily="18" charset="0"/>
              </a:rPr>
              <a:t>Dr. Oz says that this diet pill is the best on the market, so it must be true.</a:t>
            </a:r>
          </a:p>
          <a:p>
            <a:pPr marL="514350" indent="-514350">
              <a:lnSpc>
                <a:spcPts val="3800"/>
              </a:lnSpc>
              <a:buFont typeface="+mj-lt"/>
              <a:buAutoNum type="arabicPeriod"/>
              <a:defRPr/>
            </a:pPr>
            <a:r>
              <a:rPr lang="en-US" altLang="zh-CN" sz="2800" dirty="0">
                <a:solidFill>
                  <a:schemeClr val="tx2">
                    <a:lumMod val="60000"/>
                    <a:lumOff val="40000"/>
                  </a:schemeClr>
                </a:solidFill>
                <a:latin typeface="Times New Roman" panose="02020603050405020304" pitchFamily="18" charset="0"/>
                <a:cs typeface="Times New Roman" panose="02020603050405020304" pitchFamily="18" charset="0"/>
              </a:rPr>
              <a:t>She went to college at Harvard; therefore, she must know what she is talking about</a:t>
            </a:r>
            <a:r>
              <a:rPr lang="en-US" altLang="zh-CN" sz="2800" dirty="0">
                <a:solidFill>
                  <a:schemeClr val="tx2">
                    <a:lumMod val="60000"/>
                    <a:lumOff val="40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fade">
                                      <p:cBhvr>
                                        <p:cTn id="7" dur="1000"/>
                                        <p:tgtEl>
                                          <p:spTgt spid="21509"/>
                                        </p:tgtEl>
                                      </p:cBhvr>
                                    </p:animEffect>
                                    <p:anim calcmode="lin" valueType="num">
                                      <p:cBhvr>
                                        <p:cTn id="8" dur="1000" fill="hold"/>
                                        <p:tgtEl>
                                          <p:spTgt spid="21509"/>
                                        </p:tgtEl>
                                        <p:attrNameLst>
                                          <p:attrName>ppt_x</p:attrName>
                                        </p:attrNameLst>
                                      </p:cBhvr>
                                      <p:tavLst>
                                        <p:tav tm="0">
                                          <p:val>
                                            <p:strVal val="#ppt_x"/>
                                          </p:val>
                                        </p:tav>
                                        <p:tav tm="100000">
                                          <p:val>
                                            <p:strVal val="#ppt_x"/>
                                          </p:val>
                                        </p:tav>
                                      </p:tavLst>
                                    </p:anim>
                                    <p:anim calcmode="lin" valueType="num">
                                      <p:cBhvr>
                                        <p:cTn id="9" dur="1000" fill="hold"/>
                                        <p:tgtEl>
                                          <p:spTgt spid="215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1506"/>
                                        </p:tgtEl>
                                        <p:attrNameLst>
                                          <p:attrName>style.visibility</p:attrName>
                                        </p:attrNameLst>
                                      </p:cBhvr>
                                      <p:to>
                                        <p:strVal val="visible"/>
                                      </p:to>
                                    </p:set>
                                    <p:animEffect transition="in" filter="fade">
                                      <p:cBhvr>
                                        <p:cTn id="26" dur="1000"/>
                                        <p:tgtEl>
                                          <p:spTgt spid="21506"/>
                                        </p:tgtEl>
                                      </p:cBhvr>
                                    </p:animEffect>
                                    <p:anim calcmode="lin" valueType="num">
                                      <p:cBhvr>
                                        <p:cTn id="27" dur="1000" fill="hold"/>
                                        <p:tgtEl>
                                          <p:spTgt spid="21506"/>
                                        </p:tgtEl>
                                        <p:attrNameLst>
                                          <p:attrName>ppt_x</p:attrName>
                                        </p:attrNameLst>
                                      </p:cBhvr>
                                      <p:tavLst>
                                        <p:tav tm="0">
                                          <p:val>
                                            <p:strVal val="#ppt_x"/>
                                          </p:val>
                                        </p:tav>
                                        <p:tav tm="100000">
                                          <p:val>
                                            <p:strVal val="#ppt_x"/>
                                          </p:val>
                                        </p:tav>
                                      </p:tavLst>
                                    </p:anim>
                                    <p:anim calcmode="lin" valueType="num">
                                      <p:cBhvr>
                                        <p:cTn id="28"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P spid="3" grpId="0" build="p"/>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A70D9E-DE6A-4BF0-EAEB-21E63F454EBB}"/>
              </a:ext>
            </a:extLst>
          </p:cNvPr>
          <p:cNvSpPr>
            <a:spLocks noGrp="1"/>
          </p:cNvSpPr>
          <p:nvPr>
            <p:ph idx="1"/>
          </p:nvPr>
        </p:nvSpPr>
        <p:spPr>
          <a:xfrm>
            <a:off x="987425" y="1223963"/>
            <a:ext cx="10136188" cy="2382837"/>
          </a:xfrm>
        </p:spPr>
        <p:txBody>
          <a:bodyPr/>
          <a:lstStyle/>
          <a:p>
            <a:pPr marL="0" indent="0" algn="ctr">
              <a:buFont typeface="Wingdings" pitchFamily="2" charset="2"/>
              <a:buNone/>
              <a:defRPr/>
            </a:pPr>
            <a:r>
              <a:rPr lang="en-US" altLang="zh-CN" sz="5400" b="1" dirty="0"/>
              <a:t>Avoiding Logical Fallacies </a:t>
            </a:r>
          </a:p>
          <a:p>
            <a:pPr marL="0" indent="0" algn="ctr">
              <a:buFont typeface="Wingdings" pitchFamily="2" charset="2"/>
              <a:buNone/>
              <a:defRPr/>
            </a:pPr>
            <a:endParaRPr lang="en-US" altLang="zh-CN" sz="2800" b="1" dirty="0"/>
          </a:p>
          <a:p>
            <a:pPr marL="0" indent="0" algn="ctr">
              <a:buNone/>
              <a:defRPr/>
            </a:pPr>
            <a:r>
              <a:rPr lang="en-US" altLang="zh-CN" sz="3600" b="1" dirty="0">
                <a:ea typeface="DengXian" panose="02010600030101010101" pitchFamily="2" charset="-122"/>
              </a:rPr>
              <a:t>Module III Research Steps</a:t>
            </a:r>
            <a:endParaRPr lang="en-US" altLang="zh-CN" sz="3600" b="1" dirty="0"/>
          </a:p>
          <a:p>
            <a:pPr marL="0" indent="0" algn="ctr">
              <a:buFont typeface="Wingdings" pitchFamily="2" charset="2"/>
              <a:buNone/>
              <a:defRPr/>
            </a:pPr>
            <a:endParaRPr lang="en-US" altLang="zh-CN" sz="5400" b="1" dirty="0"/>
          </a:p>
        </p:txBody>
      </p:sp>
      <p:sp>
        <p:nvSpPr>
          <p:cNvPr id="7170" name="Slide Number Placeholder 3">
            <a:extLst>
              <a:ext uri="{FF2B5EF4-FFF2-40B4-BE49-F238E27FC236}">
                <a16:creationId xmlns:a16="http://schemas.microsoft.com/office/drawing/2014/main" id="{C28BC270-C4A9-65EE-32C4-7B5656A71C1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94854A86-7C35-4FE4-AA33-3EC14D889507}" type="slidenum">
              <a:rPr lang="en-US" altLang="zh-CN" sz="1200">
                <a:solidFill>
                  <a:srgbClr val="000000"/>
                </a:solidFill>
                <a:latin typeface="Times New Roman" panose="02020603050405020304" pitchFamily="18" charset="0"/>
              </a:rPr>
              <a:pPr/>
              <a:t>2</a:t>
            </a:fld>
            <a:endParaRPr lang="en-US" altLang="zh-CN" sz="1200">
              <a:solidFill>
                <a:srgbClr val="000000"/>
              </a:solidFill>
              <a:latin typeface="Times New Roman" panose="02020603050405020304" pitchFamily="18" charset="0"/>
            </a:endParaRPr>
          </a:p>
        </p:txBody>
      </p:sp>
      <p:pic>
        <p:nvPicPr>
          <p:cNvPr id="3" name="Picture 2">
            <a:extLst>
              <a:ext uri="{FF2B5EF4-FFF2-40B4-BE49-F238E27FC236}">
                <a16:creationId xmlns:a16="http://schemas.microsoft.com/office/drawing/2014/main" id="{8F7064CB-8A03-F191-A68F-04A4478BA9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2130" y="3697835"/>
            <a:ext cx="4243005" cy="2545803"/>
          </a:xfrm>
          <a:prstGeom prst="rect">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F9EFF-5C37-C857-4059-BDC3D69CC91C}"/>
              </a:ext>
            </a:extLst>
          </p:cNvPr>
          <p:cNvSpPr>
            <a:spLocks noGrp="1"/>
          </p:cNvSpPr>
          <p:nvPr>
            <p:ph type="title"/>
          </p:nvPr>
        </p:nvSpPr>
        <p:spPr/>
        <p:txBody>
          <a:bodyPr/>
          <a:lstStyle/>
          <a:p>
            <a:r>
              <a:rPr lang="en-GB" dirty="0"/>
              <a:t>9. Appeal to Ignorance</a:t>
            </a:r>
          </a:p>
        </p:txBody>
      </p:sp>
      <p:sp>
        <p:nvSpPr>
          <p:cNvPr id="3" name="Content Placeholder 2">
            <a:extLst>
              <a:ext uri="{FF2B5EF4-FFF2-40B4-BE49-F238E27FC236}">
                <a16:creationId xmlns:a16="http://schemas.microsoft.com/office/drawing/2014/main" id="{CC4EBCCF-CC01-F64C-19C4-BDDE6E48D176}"/>
              </a:ext>
            </a:extLst>
          </p:cNvPr>
          <p:cNvSpPr>
            <a:spLocks noGrp="1"/>
          </p:cNvSpPr>
          <p:nvPr>
            <p:ph idx="1"/>
          </p:nvPr>
        </p:nvSpPr>
        <p:spPr>
          <a:xfrm>
            <a:off x="664519" y="1469094"/>
            <a:ext cx="10464800" cy="4443460"/>
          </a:xfrm>
        </p:spPr>
        <p:txBody>
          <a:bodyPr/>
          <a:lstStyle/>
          <a:p>
            <a:r>
              <a:rPr lang="en-US" sz="3200" dirty="0"/>
              <a:t>The appeal to ignorance fallacy </a:t>
            </a:r>
            <a:r>
              <a:rPr lang="en-US" altLang="zh-CN" sz="3200" dirty="0"/>
              <a:t>claims </a:t>
            </a:r>
            <a:r>
              <a:rPr lang="en-US" sz="3200" dirty="0"/>
              <a:t>that a statement must be </a:t>
            </a:r>
            <a:r>
              <a:rPr lang="en-US" sz="3200" b="1" dirty="0">
                <a:solidFill>
                  <a:schemeClr val="tx2">
                    <a:lumMod val="60000"/>
                    <a:lumOff val="40000"/>
                  </a:schemeClr>
                </a:solidFill>
              </a:rPr>
              <a:t>true</a:t>
            </a:r>
            <a:r>
              <a:rPr lang="en-US" sz="3200" dirty="0"/>
              <a:t> because there’s </a:t>
            </a:r>
            <a:r>
              <a:rPr lang="en-US" sz="3200" b="1" dirty="0">
                <a:solidFill>
                  <a:schemeClr val="tx2">
                    <a:lumMod val="60000"/>
                    <a:lumOff val="40000"/>
                  </a:schemeClr>
                </a:solidFill>
              </a:rPr>
              <a:t>no evidence against </a:t>
            </a:r>
            <a:r>
              <a:rPr lang="en-US" sz="3200" dirty="0"/>
              <a:t>it. </a:t>
            </a:r>
          </a:p>
          <a:p>
            <a:endParaRPr lang="en-GB" dirty="0"/>
          </a:p>
        </p:txBody>
      </p:sp>
      <p:sp>
        <p:nvSpPr>
          <p:cNvPr id="4" name="Slide Number Placeholder 3">
            <a:extLst>
              <a:ext uri="{FF2B5EF4-FFF2-40B4-BE49-F238E27FC236}">
                <a16:creationId xmlns:a16="http://schemas.microsoft.com/office/drawing/2014/main" id="{C59A335F-5D0A-0402-E5EE-D9C0F0FA569D}"/>
              </a:ext>
            </a:extLst>
          </p:cNvPr>
          <p:cNvSpPr>
            <a:spLocks noGrp="1"/>
          </p:cNvSpPr>
          <p:nvPr>
            <p:ph type="sldNum" sz="quarter" idx="10"/>
          </p:nvPr>
        </p:nvSpPr>
        <p:spPr/>
        <p:txBody>
          <a:bodyPr/>
          <a:lstStyle/>
          <a:p>
            <a:pPr>
              <a:defRPr/>
            </a:pPr>
            <a:fld id="{78680641-AFE8-494E-9F12-722639309D56}" type="slidenum">
              <a:rPr lang="en-US" altLang="zh-CN" smtClean="0"/>
              <a:pPr>
                <a:defRPr/>
              </a:pPr>
              <a:t>20</a:t>
            </a:fld>
            <a:endParaRPr lang="en-US" altLang="zh-CN"/>
          </a:p>
        </p:txBody>
      </p:sp>
      <p:sp>
        <p:nvSpPr>
          <p:cNvPr id="6" name="TextBox 5">
            <a:extLst>
              <a:ext uri="{FF2B5EF4-FFF2-40B4-BE49-F238E27FC236}">
                <a16:creationId xmlns:a16="http://schemas.microsoft.com/office/drawing/2014/main" id="{062335E0-E2CC-86DB-A700-160AB3FA8E8B}"/>
              </a:ext>
            </a:extLst>
          </p:cNvPr>
          <p:cNvSpPr txBox="1"/>
          <p:nvPr/>
        </p:nvSpPr>
        <p:spPr>
          <a:xfrm>
            <a:off x="845222" y="2804010"/>
            <a:ext cx="7901709" cy="3108543"/>
          </a:xfrm>
          <a:prstGeom prst="rect">
            <a:avLst/>
          </a:prstGeom>
          <a:solidFill>
            <a:schemeClr val="accent3">
              <a:lumMod val="95000"/>
            </a:schemeClr>
          </a:solidFill>
        </p:spPr>
        <p:txBody>
          <a:bodyPr wrap="square">
            <a:spAutoFit/>
          </a:bodyPr>
          <a:lstStyle/>
          <a:p>
            <a:pPr lvl="0">
              <a:tabLst>
                <a:tab pos="457200" algn="l"/>
              </a:tabLst>
            </a:pPr>
            <a:r>
              <a:rPr lang="en-GB" sz="2800" dirty="0">
                <a:solidFill>
                  <a:schemeClr val="tx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e.g.,</a:t>
            </a:r>
          </a:p>
          <a:p>
            <a:pPr marL="514350" indent="-514350" algn="l">
              <a:buFont typeface="+mj-lt"/>
              <a:buAutoNum type="arabicPeriod"/>
            </a:pPr>
            <a:r>
              <a:rPr lang="en-US" sz="2800" b="0" i="0" dirty="0">
                <a:solidFill>
                  <a:schemeClr val="tx2">
                    <a:lumMod val="60000"/>
                    <a:lumOff val="40000"/>
                  </a:schemeClr>
                </a:solidFill>
                <a:effectLst/>
                <a:latin typeface="Times New Roman" panose="02020603050405020304" pitchFamily="18" charset="0"/>
                <a:cs typeface="Times New Roman" panose="02020603050405020304" pitchFamily="18" charset="0"/>
              </a:rPr>
              <a:t>There are ghosts in our attic; nobody’s been able to prove they aren’t there. </a:t>
            </a:r>
          </a:p>
          <a:p>
            <a:pPr marL="514350" indent="-514350" algn="l">
              <a:buFont typeface="+mj-lt"/>
              <a:buAutoNum type="arabicPeriod"/>
            </a:pPr>
            <a:r>
              <a:rPr lang="en-US" sz="2800" b="0" i="0" dirty="0">
                <a:solidFill>
                  <a:schemeClr val="tx2">
                    <a:lumMod val="60000"/>
                    <a:lumOff val="40000"/>
                  </a:schemeClr>
                </a:solidFill>
                <a:effectLst/>
                <a:latin typeface="Times New Roman" panose="02020603050405020304" pitchFamily="18" charset="0"/>
                <a:cs typeface="Times New Roman" panose="02020603050405020304" pitchFamily="18" charset="0"/>
              </a:rPr>
              <a:t>Masha’s doing a great job as a team leader since nobody complained about her. </a:t>
            </a:r>
          </a:p>
          <a:p>
            <a:pPr marL="514350" indent="-514350" algn="l">
              <a:buFont typeface="+mj-lt"/>
              <a:buAutoNum type="arabicPeriod"/>
            </a:pPr>
            <a:r>
              <a:rPr lang="en-US" sz="2800" b="0" i="0" dirty="0">
                <a:solidFill>
                  <a:schemeClr val="tx2">
                    <a:lumMod val="60000"/>
                    <a:lumOff val="40000"/>
                  </a:schemeClr>
                </a:solidFill>
                <a:effectLst/>
                <a:latin typeface="Times New Roman" panose="02020603050405020304" pitchFamily="18" charset="0"/>
                <a:cs typeface="Times New Roman" panose="02020603050405020304" pitchFamily="18" charset="0"/>
              </a:rPr>
              <a:t>The university never sent you a rejection letter, so you’ve probably been accepted. </a:t>
            </a:r>
          </a:p>
        </p:txBody>
      </p:sp>
      <p:pic>
        <p:nvPicPr>
          <p:cNvPr id="1028" name="Picture 4" descr="Cute Ghost Vector Clipart Illustration · Creative Fabrica">
            <a:extLst>
              <a:ext uri="{FF2B5EF4-FFF2-40B4-BE49-F238E27FC236}">
                <a16:creationId xmlns:a16="http://schemas.microsoft.com/office/drawing/2014/main" id="{92631B48-D077-289B-F38D-90ECF8B11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855" y="3233124"/>
            <a:ext cx="2348345" cy="234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8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 calcmode="lin" valueType="num">
                                      <p:cBhvr additive="base">
                                        <p:cTn id="2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 calcmode="lin" valueType="num">
                                      <p:cBhvr additive="base">
                                        <p:cTn id="3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6">
                                            <p:txEl>
                                              <p:pRg st="1" end="1"/>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028"/>
                                        </p:tgtEl>
                                        <p:attrNameLst>
                                          <p:attrName>style.visibility</p:attrName>
                                        </p:attrNameLst>
                                      </p:cBhvr>
                                      <p:to>
                                        <p:strVal val="visible"/>
                                      </p:to>
                                    </p:set>
                                    <p:anim calcmode="lin" valueType="num">
                                      <p:cBhvr additive="base">
                                        <p:cTn id="38" dur="500" fill="hold"/>
                                        <p:tgtEl>
                                          <p:spTgt spid="1028"/>
                                        </p:tgtEl>
                                        <p:attrNameLst>
                                          <p:attrName>ppt_x</p:attrName>
                                        </p:attrNameLst>
                                      </p:cBhvr>
                                      <p:tavLst>
                                        <p:tav tm="0">
                                          <p:val>
                                            <p:strVal val="#ppt_x"/>
                                          </p:val>
                                        </p:tav>
                                        <p:tav tm="100000">
                                          <p:val>
                                            <p:strVal val="#ppt_x"/>
                                          </p:val>
                                        </p:tav>
                                      </p:tavLst>
                                    </p:anim>
                                    <p:anim calcmode="lin" valueType="num">
                                      <p:cBhvr additive="base">
                                        <p:cTn id="3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anim calcmode="lin" valueType="num">
                                      <p:cBhvr additive="base">
                                        <p:cTn id="44"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6">
                                            <p:txEl>
                                              <p:pRg st="3" end="3"/>
                                            </p:txEl>
                                          </p:spTgt>
                                        </p:tgtEl>
                                        <p:attrNameLst>
                                          <p:attrName>style.visibility</p:attrName>
                                        </p:attrNameLst>
                                      </p:cBhvr>
                                      <p:to>
                                        <p:strVal val="visible"/>
                                      </p:to>
                                    </p:set>
                                    <p:anim calcmode="lin" valueType="num">
                                      <p:cBhvr additive="base">
                                        <p:cTn id="5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0FCF0D54-7B79-EA1B-A213-B7D7E7031E4B}"/>
              </a:ext>
            </a:extLst>
          </p:cNvPr>
          <p:cNvSpPr>
            <a:spLocks noGrp="1"/>
          </p:cNvSpPr>
          <p:nvPr>
            <p:ph type="title"/>
          </p:nvPr>
        </p:nvSpPr>
        <p:spPr>
          <a:xfrm>
            <a:off x="812800" y="609600"/>
            <a:ext cx="10464800" cy="890588"/>
          </a:xfrm>
        </p:spPr>
        <p:txBody>
          <a:bodyPr/>
          <a:lstStyle/>
          <a:p>
            <a:r>
              <a:rPr lang="en-US" altLang="zh-CN" dirty="0"/>
              <a:t>10. Circular Argument (Circular Reasoning)</a:t>
            </a:r>
            <a:endParaRPr lang="zh-CN" altLang="en-US" dirty="0"/>
          </a:p>
        </p:txBody>
      </p:sp>
      <p:sp>
        <p:nvSpPr>
          <p:cNvPr id="31747" name="Content Placeholder 2">
            <a:extLst>
              <a:ext uri="{FF2B5EF4-FFF2-40B4-BE49-F238E27FC236}">
                <a16:creationId xmlns:a16="http://schemas.microsoft.com/office/drawing/2014/main" id="{A24C677E-F872-5775-764F-415127DD51DC}"/>
              </a:ext>
            </a:extLst>
          </p:cNvPr>
          <p:cNvSpPr>
            <a:spLocks noGrp="1"/>
          </p:cNvSpPr>
          <p:nvPr>
            <p:ph idx="1"/>
          </p:nvPr>
        </p:nvSpPr>
        <p:spPr>
          <a:xfrm>
            <a:off x="588211" y="1500188"/>
            <a:ext cx="10913978" cy="1049337"/>
          </a:xfrm>
        </p:spPr>
        <p:txBody>
          <a:bodyPr/>
          <a:lstStyle/>
          <a:p>
            <a:r>
              <a:rPr lang="en-US" altLang="zh-CN" sz="3200" dirty="0">
                <a:solidFill>
                  <a:schemeClr val="tx1"/>
                </a:solidFill>
              </a:rPr>
              <a:t>In a circular argument, the </a:t>
            </a:r>
            <a:r>
              <a:rPr lang="en-US" altLang="zh-CN" sz="3200" dirty="0">
                <a:solidFill>
                  <a:srgbClr val="FF0000"/>
                </a:solidFill>
              </a:rPr>
              <a:t>premise</a:t>
            </a:r>
            <a:r>
              <a:rPr lang="en-US" altLang="zh-CN" sz="3200" dirty="0">
                <a:solidFill>
                  <a:schemeClr val="tx1"/>
                </a:solidFill>
              </a:rPr>
              <a:t> usually just </a:t>
            </a:r>
            <a:r>
              <a:rPr lang="en-US" altLang="zh-CN" sz="3200" dirty="0">
                <a:solidFill>
                  <a:srgbClr val="FF0000"/>
                </a:solidFill>
              </a:rPr>
              <a:t>restates</a:t>
            </a:r>
            <a:r>
              <a:rPr lang="en-US" altLang="zh-CN" sz="3200" dirty="0">
                <a:solidFill>
                  <a:schemeClr val="tx1"/>
                </a:solidFill>
              </a:rPr>
              <a:t> the </a:t>
            </a:r>
            <a:r>
              <a:rPr lang="en-US" altLang="zh-CN" sz="3200" dirty="0">
                <a:solidFill>
                  <a:srgbClr val="FF0000"/>
                </a:solidFill>
              </a:rPr>
              <a:t>conclusion</a:t>
            </a:r>
            <a:r>
              <a:rPr lang="en-US" altLang="zh-CN" sz="3200" dirty="0">
                <a:solidFill>
                  <a:schemeClr val="tx1"/>
                </a:solidFill>
              </a:rPr>
              <a:t> rather than </a:t>
            </a:r>
            <a:r>
              <a:rPr lang="en-US" altLang="zh-CN" sz="3200" dirty="0">
                <a:solidFill>
                  <a:srgbClr val="FF0000"/>
                </a:solidFill>
              </a:rPr>
              <a:t>supporting</a:t>
            </a:r>
            <a:r>
              <a:rPr lang="en-US" altLang="zh-CN" sz="3200" dirty="0">
                <a:solidFill>
                  <a:schemeClr val="tx1"/>
                </a:solidFill>
              </a:rPr>
              <a:t> it</a:t>
            </a:r>
            <a:endParaRPr lang="en-US" altLang="zh-CN" sz="3200" b="1" dirty="0">
              <a:solidFill>
                <a:schemeClr val="tx1"/>
              </a:solidFill>
            </a:endParaRPr>
          </a:p>
          <a:p>
            <a:endParaRPr lang="zh-CN" altLang="en-US" dirty="0">
              <a:solidFill>
                <a:schemeClr val="tx1"/>
              </a:solidFill>
            </a:endParaRPr>
          </a:p>
        </p:txBody>
      </p:sp>
      <p:sp>
        <p:nvSpPr>
          <p:cNvPr id="31748" name="Slide Number Placeholder 3">
            <a:extLst>
              <a:ext uri="{FF2B5EF4-FFF2-40B4-BE49-F238E27FC236}">
                <a16:creationId xmlns:a16="http://schemas.microsoft.com/office/drawing/2014/main" id="{01D44AB5-A09A-5200-9716-68FC84710FE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9CF11C10-BE1B-4D1A-A015-D6A2F8EDB4E9}" type="slidenum">
              <a:rPr lang="en-US" altLang="zh-CN" sz="1200">
                <a:solidFill>
                  <a:srgbClr val="000000"/>
                </a:solidFill>
                <a:latin typeface="Times New Roman" panose="02020603050405020304" pitchFamily="18" charset="0"/>
              </a:rPr>
              <a:pPr/>
              <a:t>21</a:t>
            </a:fld>
            <a:endParaRPr lang="en-US" altLang="zh-CN" sz="1200">
              <a:solidFill>
                <a:srgbClr val="000000"/>
              </a:solidFill>
              <a:latin typeface="Times New Roman" panose="02020603050405020304" pitchFamily="18" charset="0"/>
            </a:endParaRPr>
          </a:p>
        </p:txBody>
      </p:sp>
      <p:pic>
        <p:nvPicPr>
          <p:cNvPr id="31749" name="Picture 4">
            <a:extLst>
              <a:ext uri="{FF2B5EF4-FFF2-40B4-BE49-F238E27FC236}">
                <a16:creationId xmlns:a16="http://schemas.microsoft.com/office/drawing/2014/main" id="{E221EBC1-7FF1-EFAD-8F13-B9B26BD84A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8400" y="2792770"/>
            <a:ext cx="3182938" cy="280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0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fade">
                                      <p:cBhvr>
                                        <p:cTn id="7" dur="1000"/>
                                        <p:tgtEl>
                                          <p:spTgt spid="31746"/>
                                        </p:tgtEl>
                                      </p:cBhvr>
                                    </p:animEffect>
                                    <p:anim calcmode="lin" valueType="num">
                                      <p:cBhvr>
                                        <p:cTn id="8" dur="1000" fill="hold"/>
                                        <p:tgtEl>
                                          <p:spTgt spid="31746"/>
                                        </p:tgtEl>
                                        <p:attrNameLst>
                                          <p:attrName>ppt_x</p:attrName>
                                        </p:attrNameLst>
                                      </p:cBhvr>
                                      <p:tavLst>
                                        <p:tav tm="0">
                                          <p:val>
                                            <p:strVal val="#ppt_x"/>
                                          </p:val>
                                        </p:tav>
                                        <p:tav tm="100000">
                                          <p:val>
                                            <p:strVal val="#ppt_x"/>
                                          </p:val>
                                        </p:tav>
                                      </p:tavLst>
                                    </p:anim>
                                    <p:anim calcmode="lin" valueType="num">
                                      <p:cBhvr>
                                        <p:cTn id="9" dur="1000" fill="hold"/>
                                        <p:tgtEl>
                                          <p:spTgt spid="317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749"/>
                                        </p:tgtEl>
                                        <p:attrNameLst>
                                          <p:attrName>style.visibility</p:attrName>
                                        </p:attrNameLst>
                                      </p:cBhvr>
                                      <p:to>
                                        <p:strVal val="visible"/>
                                      </p:to>
                                    </p:set>
                                    <p:animEffect transition="in" filter="fade">
                                      <p:cBhvr>
                                        <p:cTn id="14" dur="1000"/>
                                        <p:tgtEl>
                                          <p:spTgt spid="31749"/>
                                        </p:tgtEl>
                                      </p:cBhvr>
                                    </p:animEffect>
                                    <p:anim calcmode="lin" valueType="num">
                                      <p:cBhvr>
                                        <p:cTn id="15" dur="1000" fill="hold"/>
                                        <p:tgtEl>
                                          <p:spTgt spid="31749"/>
                                        </p:tgtEl>
                                        <p:attrNameLst>
                                          <p:attrName>ppt_x</p:attrName>
                                        </p:attrNameLst>
                                      </p:cBhvr>
                                      <p:tavLst>
                                        <p:tav tm="0">
                                          <p:val>
                                            <p:strVal val="#ppt_x"/>
                                          </p:val>
                                        </p:tav>
                                        <p:tav tm="100000">
                                          <p:val>
                                            <p:strVal val="#ppt_x"/>
                                          </p:val>
                                        </p:tav>
                                      </p:tavLst>
                                    </p:anim>
                                    <p:anim calcmode="lin" valueType="num">
                                      <p:cBhvr>
                                        <p:cTn id="16" dur="1000" fill="hold"/>
                                        <p:tgtEl>
                                          <p:spTgt spid="3174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1747">
                                            <p:txEl>
                                              <p:pRg st="0" end="0"/>
                                            </p:txEl>
                                          </p:spTgt>
                                        </p:tgtEl>
                                        <p:attrNameLst>
                                          <p:attrName>style.visibility</p:attrName>
                                        </p:attrNameLst>
                                      </p:cBhvr>
                                      <p:to>
                                        <p:strVal val="visible"/>
                                      </p:to>
                                    </p:set>
                                    <p:animEffect transition="in" filter="fade">
                                      <p:cBhvr>
                                        <p:cTn id="21" dur="1000"/>
                                        <p:tgtEl>
                                          <p:spTgt spid="31747">
                                            <p:txEl>
                                              <p:pRg st="0" end="0"/>
                                            </p:txEl>
                                          </p:spTgt>
                                        </p:tgtEl>
                                      </p:cBhvr>
                                    </p:animEffect>
                                    <p:anim calcmode="lin" valueType="num">
                                      <p:cBhvr>
                                        <p:cTn id="22" dur="10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174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5DA2-1379-FCAA-48DE-07C5E5A39502}"/>
              </a:ext>
            </a:extLst>
          </p:cNvPr>
          <p:cNvSpPr>
            <a:spLocks noGrp="1"/>
          </p:cNvSpPr>
          <p:nvPr>
            <p:ph type="title"/>
          </p:nvPr>
        </p:nvSpPr>
        <p:spPr>
          <a:xfrm>
            <a:off x="914400" y="3107486"/>
            <a:ext cx="10464800" cy="890587"/>
          </a:xfrm>
        </p:spPr>
        <p:txBody>
          <a:bodyPr/>
          <a:lstStyle/>
          <a:p>
            <a:r>
              <a:rPr lang="en-US" b="1" i="0" dirty="0">
                <a:solidFill>
                  <a:schemeClr val="accent1">
                    <a:lumMod val="75000"/>
                  </a:schemeClr>
                </a:solidFill>
                <a:effectLst/>
              </a:rPr>
              <a:t>An example of a strong argument is:</a:t>
            </a:r>
            <a:endParaRPr lang="en-GB" dirty="0">
              <a:solidFill>
                <a:schemeClr val="accent1">
                  <a:lumMod val="75000"/>
                </a:schemeClr>
              </a:solidFill>
            </a:endParaRPr>
          </a:p>
        </p:txBody>
      </p:sp>
      <p:sp>
        <p:nvSpPr>
          <p:cNvPr id="3" name="Content Placeholder 2">
            <a:extLst>
              <a:ext uri="{FF2B5EF4-FFF2-40B4-BE49-F238E27FC236}">
                <a16:creationId xmlns:a16="http://schemas.microsoft.com/office/drawing/2014/main" id="{5F63189E-A91D-5BE9-A8D9-C00B28D6DE80}"/>
              </a:ext>
            </a:extLst>
          </p:cNvPr>
          <p:cNvSpPr>
            <a:spLocks noGrp="1"/>
          </p:cNvSpPr>
          <p:nvPr>
            <p:ph idx="1"/>
          </p:nvPr>
        </p:nvSpPr>
        <p:spPr>
          <a:xfrm>
            <a:off x="905163" y="3998073"/>
            <a:ext cx="10464800" cy="1805034"/>
          </a:xfrm>
        </p:spPr>
        <p:txBody>
          <a:bodyPr/>
          <a:lstStyle/>
          <a:p>
            <a:pPr algn="l" fontAlgn="base">
              <a:buFont typeface="+mj-lt"/>
              <a:buAutoNum type="arabicPeriod"/>
            </a:pPr>
            <a:r>
              <a:rPr lang="en-US" sz="2800" b="1" i="0" dirty="0">
                <a:solidFill>
                  <a:srgbClr val="3A3A3A"/>
                </a:solidFill>
                <a:effectLst/>
              </a:rPr>
              <a:t>Conclusion:</a:t>
            </a:r>
            <a:r>
              <a:rPr lang="en-US" sz="2800" b="0" i="0" dirty="0">
                <a:solidFill>
                  <a:srgbClr val="3A3A3A"/>
                </a:solidFill>
                <a:effectLst/>
              </a:rPr>
              <a:t> We know the earth is round (conclusion) because</a:t>
            </a:r>
          </a:p>
          <a:p>
            <a:pPr algn="l" fontAlgn="base">
              <a:buFont typeface="+mj-lt"/>
              <a:buAutoNum type="arabicPeriod"/>
            </a:pPr>
            <a:r>
              <a:rPr lang="en-US" sz="2800" b="1" i="0" dirty="0">
                <a:solidFill>
                  <a:srgbClr val="3A3A3A"/>
                </a:solidFill>
                <a:effectLst/>
              </a:rPr>
              <a:t>Premise 1:</a:t>
            </a:r>
            <a:r>
              <a:rPr lang="en-US" sz="2800" b="0" i="0" dirty="0">
                <a:solidFill>
                  <a:srgbClr val="3A3A3A"/>
                </a:solidFill>
                <a:effectLst/>
              </a:rPr>
              <a:t> We have images of it from space (premise 1) and</a:t>
            </a:r>
          </a:p>
          <a:p>
            <a:pPr algn="l" fontAlgn="base">
              <a:buFont typeface="+mj-lt"/>
              <a:buAutoNum type="arabicPeriod"/>
            </a:pPr>
            <a:r>
              <a:rPr lang="en-US" sz="2800" b="1" i="0" dirty="0">
                <a:solidFill>
                  <a:srgbClr val="3A3A3A"/>
                </a:solidFill>
                <a:effectLst/>
              </a:rPr>
              <a:t>Premise 2:</a:t>
            </a:r>
            <a:r>
              <a:rPr lang="en-US" sz="2800" b="0" i="0" dirty="0">
                <a:solidFill>
                  <a:srgbClr val="3A3A3A"/>
                </a:solidFill>
                <a:effectLst/>
              </a:rPr>
              <a:t> The laws of gravity demonstrate that the earth is round (premise 2).</a:t>
            </a:r>
          </a:p>
          <a:p>
            <a:endParaRPr lang="en-GB" dirty="0"/>
          </a:p>
        </p:txBody>
      </p:sp>
      <p:sp>
        <p:nvSpPr>
          <p:cNvPr id="4" name="Slide Number Placeholder 3">
            <a:extLst>
              <a:ext uri="{FF2B5EF4-FFF2-40B4-BE49-F238E27FC236}">
                <a16:creationId xmlns:a16="http://schemas.microsoft.com/office/drawing/2014/main" id="{10FE7F07-A402-3E5D-9201-65C9AA8EEED8}"/>
              </a:ext>
            </a:extLst>
          </p:cNvPr>
          <p:cNvSpPr>
            <a:spLocks noGrp="1"/>
          </p:cNvSpPr>
          <p:nvPr>
            <p:ph type="sldNum" sz="quarter" idx="10"/>
          </p:nvPr>
        </p:nvSpPr>
        <p:spPr/>
        <p:txBody>
          <a:bodyPr/>
          <a:lstStyle/>
          <a:p>
            <a:pPr>
              <a:defRPr/>
            </a:pPr>
            <a:fld id="{78680641-AFE8-494E-9F12-722639309D56}" type="slidenum">
              <a:rPr lang="en-US" altLang="zh-CN" smtClean="0"/>
              <a:pPr>
                <a:defRPr/>
              </a:pPr>
              <a:t>22</a:t>
            </a:fld>
            <a:endParaRPr lang="en-US" altLang="zh-CN"/>
          </a:p>
        </p:txBody>
      </p:sp>
      <p:sp>
        <p:nvSpPr>
          <p:cNvPr id="6" name="TextBox 5">
            <a:extLst>
              <a:ext uri="{FF2B5EF4-FFF2-40B4-BE49-F238E27FC236}">
                <a16:creationId xmlns:a16="http://schemas.microsoft.com/office/drawing/2014/main" id="{206A9D84-8F87-01D5-05BB-6ACB6A90FBAC}"/>
              </a:ext>
            </a:extLst>
          </p:cNvPr>
          <p:cNvSpPr txBox="1"/>
          <p:nvPr/>
        </p:nvSpPr>
        <p:spPr>
          <a:xfrm>
            <a:off x="905163" y="689814"/>
            <a:ext cx="10464800" cy="646331"/>
          </a:xfrm>
          <a:prstGeom prst="rect">
            <a:avLst/>
          </a:prstGeom>
          <a:noFill/>
        </p:spPr>
        <p:txBody>
          <a:bodyPr wrap="square">
            <a:spAutoFit/>
          </a:bodyPr>
          <a:lstStyle/>
          <a:p>
            <a:r>
              <a:rPr lang="en-US" b="0" i="0" dirty="0">
                <a:solidFill>
                  <a:srgbClr val="3A3A3A"/>
                </a:solidFill>
                <a:effectLst/>
                <a:latin typeface="Arial" panose="020B0604020202020204" pitchFamily="34" charset="0"/>
              </a:rPr>
              <a:t> </a:t>
            </a:r>
            <a:r>
              <a:rPr kumimoji="1" lang="en-US" sz="3600" b="1" dirty="0">
                <a:solidFill>
                  <a:schemeClr val="accent1">
                    <a:lumMod val="75000"/>
                  </a:schemeClr>
                </a:solidFill>
                <a:latin typeface="Times New Roman" panose="02020603050405020304" pitchFamily="18" charset="0"/>
                <a:ea typeface="楷体" panose="02010609060101010101" pitchFamily="49" charset="-122"/>
                <a:cs typeface="Times New Roman" panose="02020603050405020304" pitchFamily="18" charset="0"/>
              </a:rPr>
              <a:t>A circular argument looks like this:</a:t>
            </a:r>
            <a:endParaRPr kumimoji="1" lang="en-GB" sz="3200" b="1" dirty="0">
              <a:solidFill>
                <a:schemeClr val="accent1">
                  <a:lumMod val="7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7">
            <a:extLst>
              <a:ext uri="{FF2B5EF4-FFF2-40B4-BE49-F238E27FC236}">
                <a16:creationId xmlns:a16="http://schemas.microsoft.com/office/drawing/2014/main" id="{DAD786B1-D7AE-982A-8F26-40D8909D7850}"/>
              </a:ext>
            </a:extLst>
          </p:cNvPr>
          <p:cNvSpPr txBox="1"/>
          <p:nvPr/>
        </p:nvSpPr>
        <p:spPr>
          <a:xfrm>
            <a:off x="863600" y="1497101"/>
            <a:ext cx="10464799" cy="1471172"/>
          </a:xfrm>
          <a:prstGeom prst="rect">
            <a:avLst/>
          </a:prstGeom>
          <a:noFill/>
        </p:spPr>
        <p:txBody>
          <a:bodyPr wrap="square">
            <a:spAutoFit/>
          </a:bodyPr>
          <a:lstStyle/>
          <a:p>
            <a:pPr marL="342900" indent="-342900" eaLnBrk="1" hangingPunct="1">
              <a:spcBef>
                <a:spcPct val="20000"/>
              </a:spcBef>
              <a:buClr>
                <a:schemeClr val="accent1"/>
              </a:buClr>
              <a:buSzPct val="65000"/>
              <a:buFont typeface="+mj-lt"/>
              <a:buAutoNum type="arabicPeriod"/>
            </a:pPr>
            <a:r>
              <a:rPr kumimoji="1" lang="en-US" sz="2800" b="1" dirty="0">
                <a:solidFill>
                  <a:srgbClr val="3A3A3A"/>
                </a:solidFill>
                <a:latin typeface="Times New Roman" panose="02020603050405020304" pitchFamily="18" charset="0"/>
                <a:ea typeface="楷体" panose="02010609060101010101" pitchFamily="49" charset="-122"/>
                <a:cs typeface="Times New Roman" panose="02020603050405020304" pitchFamily="18" charset="0"/>
              </a:rPr>
              <a:t>Conclusion: </a:t>
            </a:r>
            <a:r>
              <a:rPr kumimoji="1" lang="en-US" sz="2800" dirty="0">
                <a:solidFill>
                  <a:srgbClr val="3A3A3A"/>
                </a:solidFill>
                <a:latin typeface="Times New Roman" panose="02020603050405020304" pitchFamily="18" charset="0"/>
                <a:ea typeface="楷体" panose="02010609060101010101" pitchFamily="49" charset="-122"/>
                <a:cs typeface="Times New Roman" panose="02020603050405020304" pitchFamily="18" charset="0"/>
              </a:rPr>
              <a:t>We know the earth is round (conclusion) because</a:t>
            </a:r>
          </a:p>
          <a:p>
            <a:pPr marL="342900" indent="-342900" eaLnBrk="1" hangingPunct="1">
              <a:spcBef>
                <a:spcPct val="20000"/>
              </a:spcBef>
              <a:buClr>
                <a:schemeClr val="accent1"/>
              </a:buClr>
              <a:buSzPct val="65000"/>
              <a:buFont typeface="+mj-lt"/>
              <a:buAutoNum type="arabicPeriod"/>
            </a:pPr>
            <a:r>
              <a:rPr kumimoji="1" lang="en-US" sz="2800" b="1" dirty="0">
                <a:solidFill>
                  <a:srgbClr val="3A3A3A"/>
                </a:solidFill>
                <a:latin typeface="Times New Roman" panose="02020603050405020304" pitchFamily="18" charset="0"/>
                <a:ea typeface="楷体" panose="02010609060101010101" pitchFamily="49" charset="-122"/>
                <a:cs typeface="Times New Roman" panose="02020603050405020304" pitchFamily="18" charset="0"/>
              </a:rPr>
              <a:t>Premise: </a:t>
            </a:r>
            <a:r>
              <a:rPr kumimoji="1" lang="en-US" sz="2800" dirty="0">
                <a:solidFill>
                  <a:srgbClr val="3A3A3A"/>
                </a:solidFill>
                <a:latin typeface="Times New Roman" panose="02020603050405020304" pitchFamily="18" charset="0"/>
                <a:ea typeface="楷体" panose="02010609060101010101" pitchFamily="49" charset="-122"/>
                <a:cs typeface="Times New Roman" panose="02020603050405020304" pitchFamily="18" charset="0"/>
              </a:rPr>
              <a:t>People have known for hundreds of years that it is that shape (premise).</a:t>
            </a:r>
          </a:p>
        </p:txBody>
      </p:sp>
    </p:spTree>
    <p:extLst>
      <p:ext uri="{BB962C8B-B14F-4D97-AF65-F5344CB8AC3E}">
        <p14:creationId xmlns:p14="http://schemas.microsoft.com/office/powerpoint/2010/main" val="89055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1000"/>
                                        <p:tgtEl>
                                          <p:spTgt spid="3">
                                            <p:txEl>
                                              <p:pRg st="0" end="0"/>
                                            </p:txEl>
                                          </p:spTgt>
                                        </p:tgtEl>
                                      </p:cBhvr>
                                    </p:animEffect>
                                    <p:anim calcmode="lin" valueType="num">
                                      <p:cBhvr>
                                        <p:cTn id="2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1000"/>
                                        <p:tgtEl>
                                          <p:spTgt spid="3">
                                            <p:txEl>
                                              <p:pRg st="1" end="1"/>
                                            </p:txEl>
                                          </p:spTgt>
                                        </p:tgtEl>
                                      </p:cBhvr>
                                    </p:animEffect>
                                    <p:anim calcmode="lin" valueType="num">
                                      <p:cBhvr>
                                        <p:cTn id="3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1000"/>
                                        <p:tgtEl>
                                          <p:spTgt spid="3">
                                            <p:txEl>
                                              <p:pRg st="2" end="2"/>
                                            </p:txEl>
                                          </p:spTgt>
                                        </p:tgtEl>
                                      </p:cBhvr>
                                    </p:animEffect>
                                    <p:anim calcmode="lin" valueType="num">
                                      <p:cBhvr>
                                        <p:cTn id="3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2F6E4-F131-6DA3-1E55-BBBFAA32FF0B}"/>
              </a:ext>
            </a:extLst>
          </p:cNvPr>
          <p:cNvSpPr>
            <a:spLocks noGrp="1"/>
          </p:cNvSpPr>
          <p:nvPr>
            <p:ph type="title"/>
          </p:nvPr>
        </p:nvSpPr>
        <p:spPr/>
        <p:txBody>
          <a:bodyPr/>
          <a:lstStyle/>
          <a:p>
            <a:r>
              <a:rPr lang="en-GB" dirty="0"/>
              <a:t>Some more examples</a:t>
            </a:r>
          </a:p>
        </p:txBody>
      </p:sp>
      <p:sp>
        <p:nvSpPr>
          <p:cNvPr id="5" name="Content Placeholder 4">
            <a:extLst>
              <a:ext uri="{FF2B5EF4-FFF2-40B4-BE49-F238E27FC236}">
                <a16:creationId xmlns:a16="http://schemas.microsoft.com/office/drawing/2014/main" id="{08435713-F488-C55B-24EB-65B708368C2E}"/>
              </a:ext>
            </a:extLst>
          </p:cNvPr>
          <p:cNvSpPr>
            <a:spLocks noGrp="1"/>
          </p:cNvSpPr>
          <p:nvPr>
            <p:ph idx="1"/>
          </p:nvPr>
        </p:nvSpPr>
        <p:spPr/>
        <p:txBody>
          <a:bodyPr/>
          <a:lstStyle/>
          <a:p>
            <a:pPr marL="457200" indent="-457200">
              <a:buFont typeface="+mj-lt"/>
              <a:buAutoNum type="arabicPeriod"/>
              <a:defRPr/>
            </a:pPr>
            <a:r>
              <a:rPr lang="en-US" altLang="zh-CN" sz="3200" dirty="0">
                <a:solidFill>
                  <a:srgbClr val="3A3A3A"/>
                </a:solidFill>
              </a:rPr>
              <a:t>Using logic is important because it’s important to use logical reasoning!</a:t>
            </a:r>
          </a:p>
          <a:p>
            <a:pPr marL="457200" indent="-457200">
              <a:buFont typeface="+mj-lt"/>
              <a:buAutoNum type="arabicPeriod"/>
              <a:defRPr/>
            </a:pPr>
            <a:r>
              <a:rPr lang="en-US" altLang="zh-CN" sz="3200" dirty="0">
                <a:solidFill>
                  <a:srgbClr val="3A3A3A"/>
                </a:solidFill>
              </a:rPr>
              <a:t>Maya has lots of friends because she’s popular. </a:t>
            </a:r>
          </a:p>
          <a:p>
            <a:pPr marL="457200" indent="-457200">
              <a:buFont typeface="+mj-lt"/>
              <a:buAutoNum type="arabicPeriod"/>
              <a:defRPr/>
            </a:pPr>
            <a:r>
              <a:rPr lang="en-US" sz="3200" dirty="0">
                <a:solidFill>
                  <a:srgbClr val="3A3A3A"/>
                </a:solidFill>
              </a:rPr>
              <a:t>You have to drive under the speed limit because it’s illegal to drive faster than the speed limit.</a:t>
            </a:r>
          </a:p>
          <a:p>
            <a:pPr marL="457200" indent="-457200">
              <a:buFont typeface="+mj-lt"/>
              <a:buAutoNum type="arabicPeriod"/>
              <a:defRPr/>
            </a:pPr>
            <a:r>
              <a:rPr lang="en-US" sz="3200" dirty="0">
                <a:solidFill>
                  <a:srgbClr val="3A3A3A"/>
                </a:solidFill>
              </a:rPr>
              <a:t>You need to do your homework because homework is required for this class. </a:t>
            </a:r>
          </a:p>
          <a:p>
            <a:pPr marL="457200" indent="-457200">
              <a:buFont typeface="+mj-lt"/>
              <a:buAutoNum type="arabicPeriod"/>
              <a:defRPr/>
            </a:pPr>
            <a:endParaRPr lang="en-US" sz="2400" i="0" dirty="0">
              <a:solidFill>
                <a:schemeClr val="tx2">
                  <a:lumMod val="60000"/>
                  <a:lumOff val="40000"/>
                </a:schemeClr>
              </a:solidFill>
              <a:effectLst/>
            </a:endParaRPr>
          </a:p>
          <a:p>
            <a:endParaRPr lang="en-GB" dirty="0"/>
          </a:p>
        </p:txBody>
      </p:sp>
      <p:sp>
        <p:nvSpPr>
          <p:cNvPr id="4" name="Slide Number Placeholder 3">
            <a:extLst>
              <a:ext uri="{FF2B5EF4-FFF2-40B4-BE49-F238E27FC236}">
                <a16:creationId xmlns:a16="http://schemas.microsoft.com/office/drawing/2014/main" id="{5F654157-00E8-4925-DC65-2CE3577E4FA3}"/>
              </a:ext>
            </a:extLst>
          </p:cNvPr>
          <p:cNvSpPr>
            <a:spLocks noGrp="1"/>
          </p:cNvSpPr>
          <p:nvPr>
            <p:ph type="sldNum" sz="quarter" idx="10"/>
          </p:nvPr>
        </p:nvSpPr>
        <p:spPr/>
        <p:txBody>
          <a:bodyPr/>
          <a:lstStyle/>
          <a:p>
            <a:pPr>
              <a:defRPr/>
            </a:pPr>
            <a:fld id="{78680641-AFE8-494E-9F12-722639309D56}" type="slidenum">
              <a:rPr lang="en-US" altLang="zh-CN" smtClean="0"/>
              <a:pPr>
                <a:defRPr/>
              </a:pPr>
              <a:t>23</a:t>
            </a:fld>
            <a:endParaRPr lang="en-US" altLang="zh-CN"/>
          </a:p>
        </p:txBody>
      </p:sp>
    </p:spTree>
    <p:extLst>
      <p:ext uri="{BB962C8B-B14F-4D97-AF65-F5344CB8AC3E}">
        <p14:creationId xmlns:p14="http://schemas.microsoft.com/office/powerpoint/2010/main" val="237694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a:extLst>
              <a:ext uri="{FF2B5EF4-FFF2-40B4-BE49-F238E27FC236}">
                <a16:creationId xmlns:a16="http://schemas.microsoft.com/office/drawing/2014/main" id="{B373E291-5148-82FB-39A6-91BCC5653D9F}"/>
              </a:ext>
            </a:extLst>
          </p:cNvPr>
          <p:cNvSpPr>
            <a:spLocks noGrp="1"/>
          </p:cNvSpPr>
          <p:nvPr>
            <p:ph type="title"/>
          </p:nvPr>
        </p:nvSpPr>
        <p:spPr>
          <a:xfrm>
            <a:off x="812800" y="609600"/>
            <a:ext cx="10464800" cy="890588"/>
          </a:xfrm>
        </p:spPr>
        <p:txBody>
          <a:bodyPr/>
          <a:lstStyle/>
          <a:p>
            <a:r>
              <a:rPr lang="en-US" altLang="zh-CN" dirty="0"/>
              <a:t>11. Red Herring </a:t>
            </a:r>
            <a:endParaRPr lang="zh-CN" altLang="en-US" dirty="0"/>
          </a:p>
        </p:txBody>
      </p:sp>
      <p:sp>
        <p:nvSpPr>
          <p:cNvPr id="3" name="Content Placeholder 2">
            <a:extLst>
              <a:ext uri="{FF2B5EF4-FFF2-40B4-BE49-F238E27FC236}">
                <a16:creationId xmlns:a16="http://schemas.microsoft.com/office/drawing/2014/main" id="{FFDF5150-E5FB-A829-3EA1-31240F1A7A85}"/>
              </a:ext>
            </a:extLst>
          </p:cNvPr>
          <p:cNvSpPr>
            <a:spLocks noGrp="1"/>
          </p:cNvSpPr>
          <p:nvPr>
            <p:ph idx="1"/>
          </p:nvPr>
        </p:nvSpPr>
        <p:spPr>
          <a:xfrm>
            <a:off x="812800" y="1423234"/>
            <a:ext cx="10464800" cy="1495425"/>
          </a:xfrm>
        </p:spPr>
        <p:txBody>
          <a:bodyPr/>
          <a:lstStyle/>
          <a:p>
            <a:pPr>
              <a:defRPr/>
            </a:pPr>
            <a:r>
              <a:rPr lang="en-US" altLang="zh-CN" sz="2800" dirty="0">
                <a:solidFill>
                  <a:schemeClr val="tx1"/>
                </a:solidFill>
              </a:rPr>
              <a:t>The </a:t>
            </a:r>
            <a:r>
              <a:rPr lang="en-US" altLang="zh-CN" sz="2800" u="sng" dirty="0">
                <a:solidFill>
                  <a:schemeClr val="tx1"/>
                </a:solidFill>
              </a:rPr>
              <a:t>red herring</a:t>
            </a:r>
            <a:r>
              <a:rPr lang="en-US" altLang="zh-CN" sz="2800" dirty="0">
                <a:solidFill>
                  <a:schemeClr val="tx1"/>
                </a:solidFill>
              </a:rPr>
              <a:t> is a </a:t>
            </a:r>
            <a:r>
              <a:rPr lang="en-US" altLang="zh-CN" sz="2800" dirty="0">
                <a:solidFill>
                  <a:schemeClr val="tx2">
                    <a:lumMod val="60000"/>
                    <a:lumOff val="40000"/>
                  </a:schemeClr>
                </a:solidFill>
              </a:rPr>
              <a:t>diversionary</a:t>
            </a:r>
            <a:r>
              <a:rPr lang="en-US" altLang="zh-CN" sz="2800" dirty="0">
                <a:solidFill>
                  <a:schemeClr val="tx1"/>
                </a:solidFill>
              </a:rPr>
              <a:t> tactic that </a:t>
            </a:r>
            <a:r>
              <a:rPr lang="en-US" altLang="zh-CN" sz="2800" dirty="0">
                <a:solidFill>
                  <a:schemeClr val="tx2">
                    <a:lumMod val="60000"/>
                    <a:lumOff val="40000"/>
                  </a:schemeClr>
                </a:solidFill>
              </a:rPr>
              <a:t>avoids </a:t>
            </a:r>
            <a:r>
              <a:rPr lang="en-US" altLang="zh-CN" sz="2800" dirty="0">
                <a:solidFill>
                  <a:schemeClr val="tx1"/>
                </a:solidFill>
              </a:rPr>
              <a:t>an argument rather than addressing it. It sometimes creates another </a:t>
            </a:r>
            <a:r>
              <a:rPr lang="en-US" altLang="zh-CN" sz="2800" dirty="0">
                <a:solidFill>
                  <a:schemeClr val="tx2">
                    <a:lumMod val="60000"/>
                    <a:lumOff val="40000"/>
                  </a:schemeClr>
                </a:solidFill>
              </a:rPr>
              <a:t>irrelevant</a:t>
            </a:r>
            <a:r>
              <a:rPr lang="en-US" altLang="zh-CN" sz="2800" dirty="0">
                <a:solidFill>
                  <a:schemeClr val="tx1"/>
                </a:solidFill>
              </a:rPr>
              <a:t> “argument” to </a:t>
            </a:r>
            <a:r>
              <a:rPr lang="en-US" altLang="zh-CN" sz="2800" dirty="0">
                <a:solidFill>
                  <a:schemeClr val="tx2">
                    <a:lumMod val="60000"/>
                    <a:lumOff val="40000"/>
                  </a:schemeClr>
                </a:solidFill>
              </a:rPr>
              <a:t>distract</a:t>
            </a:r>
            <a:r>
              <a:rPr lang="en-US" altLang="zh-CN" sz="2800" dirty="0">
                <a:solidFill>
                  <a:schemeClr val="tx1"/>
                </a:solidFill>
              </a:rPr>
              <a:t> the listener from the real issue.</a:t>
            </a:r>
          </a:p>
          <a:p>
            <a:pPr>
              <a:defRPr/>
            </a:pPr>
            <a:endParaRPr lang="zh-CN" altLang="en-US" dirty="0"/>
          </a:p>
        </p:txBody>
      </p:sp>
      <p:sp>
        <p:nvSpPr>
          <p:cNvPr id="26629" name="Slide Number Placeholder 3">
            <a:extLst>
              <a:ext uri="{FF2B5EF4-FFF2-40B4-BE49-F238E27FC236}">
                <a16:creationId xmlns:a16="http://schemas.microsoft.com/office/drawing/2014/main" id="{08AD420F-5049-7017-E733-D439AAF16B29}"/>
              </a:ext>
            </a:extLst>
          </p:cNvPr>
          <p:cNvSpPr>
            <a:spLocks noGrp="1"/>
          </p:cNvSpPr>
          <p:nvPr>
            <p:ph type="sldNum" sz="quarter" idx="10"/>
          </p:nvPr>
        </p:nvSpPr>
        <p:spPr>
          <a:xfrm>
            <a:off x="5309686" y="6400800"/>
            <a:ext cx="658495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r>
              <a:rPr lang="en-US" altLang="zh-CN" sz="1200" dirty="0">
                <a:solidFill>
                  <a:srgbClr val="000000"/>
                </a:solidFill>
                <a:latin typeface="Times New Roman" panose="02020603050405020304" pitchFamily="18" charset="0"/>
                <a:hlinkClick r:id="rId5"/>
              </a:rPr>
              <a:t>https://www.youtube.com/watch?v=exdK7Lirngg</a:t>
            </a:r>
            <a:endParaRPr lang="en-US" altLang="zh-CN" sz="1200" dirty="0">
              <a:solidFill>
                <a:srgbClr val="000000"/>
              </a:solidFill>
              <a:latin typeface="Times New Roman" panose="02020603050405020304" pitchFamily="18" charset="0"/>
            </a:endParaRPr>
          </a:p>
          <a:p>
            <a:endParaRPr lang="en-US" altLang="zh-CN" sz="1200" dirty="0">
              <a:solidFill>
                <a:srgbClr val="000000"/>
              </a:solidFill>
              <a:latin typeface="Times New Roman" panose="02020603050405020304" pitchFamily="18" charset="0"/>
            </a:endParaRPr>
          </a:p>
        </p:txBody>
      </p:sp>
      <p:pic>
        <p:nvPicPr>
          <p:cNvPr id="4" name="Picture 5">
            <a:extLst>
              <a:ext uri="{FF2B5EF4-FFF2-40B4-BE49-F238E27FC236}">
                <a16:creationId xmlns:a16="http://schemas.microsoft.com/office/drawing/2014/main" id="{5AF9FD90-7830-6CAC-5E81-373A4E634E9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44139" y="609600"/>
            <a:ext cx="1572628" cy="82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The _Red Herring_ Fallacy">
            <a:hlinkClick r:id="" action="ppaction://media"/>
            <a:extLst>
              <a:ext uri="{FF2B5EF4-FFF2-40B4-BE49-F238E27FC236}">
                <a16:creationId xmlns:a16="http://schemas.microsoft.com/office/drawing/2014/main" id="{7BC838BE-F46D-95EE-1C77-5283C0E37DFC}"/>
              </a:ext>
            </a:extLst>
          </p:cNvPr>
          <p:cNvPicPr>
            <a:picLocks noChangeAspect="1"/>
          </p:cNvPicPr>
          <p:nvPr>
            <a:videoFile r:link="rId1"/>
            <p:extLst>
              <p:ext uri="{DAA4B4D4-6D71-4841-9C94-3DE7FCFB9230}">
                <p14:media xmlns:p14="http://schemas.microsoft.com/office/powerpoint/2010/main" r:embed="rId2">
                  <p14:trim st="10000" end="113702.539"/>
                </p14:media>
              </p:ext>
            </p:extLst>
          </p:nvPr>
        </p:nvPicPr>
        <p:blipFill>
          <a:blip r:embed="rId7"/>
          <a:stretch>
            <a:fillRect/>
          </a:stretch>
        </p:blipFill>
        <p:spPr>
          <a:xfrm>
            <a:off x="3683726" y="3180918"/>
            <a:ext cx="5184462" cy="2592232"/>
          </a:xfrm>
          <a:prstGeom prst="rect">
            <a:avLst/>
          </a:prstGeom>
        </p:spPr>
      </p:pic>
    </p:spTree>
    <p:extLst>
      <p:ext uri="{BB962C8B-B14F-4D97-AF65-F5344CB8AC3E}">
        <p14:creationId xmlns:p14="http://schemas.microsoft.com/office/powerpoint/2010/main" val="261631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fade">
                                      <p:cBhvr>
                                        <p:cTn id="7" dur="1000"/>
                                        <p:tgtEl>
                                          <p:spTgt spid="26627"/>
                                        </p:tgtEl>
                                      </p:cBhvr>
                                    </p:animEffect>
                                    <p:anim calcmode="lin" valueType="num">
                                      <p:cBhvr>
                                        <p:cTn id="8" dur="1000" fill="hold"/>
                                        <p:tgtEl>
                                          <p:spTgt spid="26627"/>
                                        </p:tgtEl>
                                        <p:attrNameLst>
                                          <p:attrName>ppt_x</p:attrName>
                                        </p:attrNameLst>
                                      </p:cBhvr>
                                      <p:tavLst>
                                        <p:tav tm="0">
                                          <p:val>
                                            <p:strVal val="#ppt_x"/>
                                          </p:val>
                                        </p:tav>
                                        <p:tav tm="100000">
                                          <p:val>
                                            <p:strVal val="#ppt_x"/>
                                          </p:val>
                                        </p:tav>
                                      </p:tavLst>
                                    </p:anim>
                                    <p:anim calcmode="lin" valueType="num">
                                      <p:cBhvr>
                                        <p:cTn id="9" dur="1000" fill="hold"/>
                                        <p:tgtEl>
                                          <p:spTgt spid="266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8" fill="hold" display="0">
                  <p:stCondLst>
                    <p:cond delay="indefinite"/>
                  </p:stCondLst>
                </p:cTn>
                <p:tgtEl>
                  <p:spTgt spid="5"/>
                </p:tgtEl>
              </p:cMediaNode>
            </p:video>
          </p:childTnLst>
        </p:cTn>
      </p:par>
    </p:tnLst>
    <p:bldLst>
      <p:bldP spid="26627"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4D31-91C9-6994-F830-9AB2C1B52345}"/>
              </a:ext>
            </a:extLst>
          </p:cNvPr>
          <p:cNvSpPr>
            <a:spLocks noGrp="1"/>
          </p:cNvSpPr>
          <p:nvPr>
            <p:ph type="title"/>
          </p:nvPr>
        </p:nvSpPr>
        <p:spPr/>
        <p:txBody>
          <a:bodyPr/>
          <a:lstStyle/>
          <a:p>
            <a:r>
              <a:rPr lang="en-GB" dirty="0"/>
              <a:t>S</a:t>
            </a:r>
            <a:r>
              <a:rPr lang="en-US" altLang="zh-CN" dirty="0" err="1"/>
              <a:t>ome</a:t>
            </a:r>
            <a:r>
              <a:rPr lang="en-US" altLang="zh-CN" dirty="0"/>
              <a:t> more examples</a:t>
            </a:r>
            <a:endParaRPr lang="en-GB" dirty="0"/>
          </a:p>
        </p:txBody>
      </p:sp>
      <p:sp>
        <p:nvSpPr>
          <p:cNvPr id="3" name="Content Placeholder 2">
            <a:extLst>
              <a:ext uri="{FF2B5EF4-FFF2-40B4-BE49-F238E27FC236}">
                <a16:creationId xmlns:a16="http://schemas.microsoft.com/office/drawing/2014/main" id="{6A1BCFBA-D4A2-4AA2-C3E3-410547E380DD}"/>
              </a:ext>
            </a:extLst>
          </p:cNvPr>
          <p:cNvSpPr>
            <a:spLocks noGrp="1"/>
          </p:cNvSpPr>
          <p:nvPr>
            <p:ph idx="1"/>
          </p:nvPr>
        </p:nvSpPr>
        <p:spPr>
          <a:xfrm>
            <a:off x="627639" y="1402294"/>
            <a:ext cx="11379200" cy="4443460"/>
          </a:xfrm>
        </p:spPr>
        <p:txBody>
          <a:bodyPr/>
          <a:lstStyle/>
          <a:p>
            <a:r>
              <a:rPr lang="en-US" sz="2800" b="1" i="0" dirty="0">
                <a:effectLst/>
              </a:rPr>
              <a:t>Convincing a parent to lend you the car:</a:t>
            </a:r>
            <a:r>
              <a:rPr lang="en-US" sz="2800" b="0" i="0" dirty="0">
                <a:effectLst/>
              </a:rPr>
              <a:t> </a:t>
            </a:r>
            <a:r>
              <a:rPr lang="en-US" sz="2600" kern="1200" dirty="0">
                <a:solidFill>
                  <a:schemeClr val="tx2">
                    <a:lumMod val="60000"/>
                    <a:lumOff val="40000"/>
                  </a:schemeClr>
                </a:solidFill>
                <a:ea typeface="宋体" panose="02010600030101010101" pitchFamily="2" charset="-122"/>
              </a:rPr>
              <a:t>“I know you don’t want me to borrow the car, but I was going to pick up coffee for you. Don’t you love coffee?”</a:t>
            </a:r>
          </a:p>
          <a:p>
            <a:r>
              <a:rPr lang="en-GB" sz="2800" b="1" i="0" dirty="0">
                <a:effectLst/>
              </a:rPr>
              <a:t>Arguing against giving raises</a:t>
            </a:r>
            <a:r>
              <a:rPr lang="en-US" sz="2800" dirty="0"/>
              <a:t>: </a:t>
            </a:r>
            <a:r>
              <a:rPr lang="en-US" sz="2600" kern="1200" dirty="0">
                <a:solidFill>
                  <a:schemeClr val="tx2">
                    <a:lumMod val="60000"/>
                    <a:lumOff val="40000"/>
                  </a:schemeClr>
                </a:solidFill>
                <a:ea typeface="宋体" panose="02010600030101010101" pitchFamily="2" charset="-122"/>
              </a:rPr>
              <a:t>“We can’t raise salaries, but we still provide great benefits for our employees.”</a:t>
            </a:r>
          </a:p>
          <a:p>
            <a:r>
              <a:rPr lang="en-US" sz="2800" b="1" dirty="0"/>
              <a:t>Defending one's inaction in regard to environmental protection:</a:t>
            </a:r>
          </a:p>
          <a:p>
            <a:endParaRPr lang="en-US" dirty="0"/>
          </a:p>
          <a:p>
            <a:endParaRPr lang="en-GB" dirty="0"/>
          </a:p>
        </p:txBody>
      </p:sp>
      <p:sp>
        <p:nvSpPr>
          <p:cNvPr id="4" name="Slide Number Placeholder 3">
            <a:extLst>
              <a:ext uri="{FF2B5EF4-FFF2-40B4-BE49-F238E27FC236}">
                <a16:creationId xmlns:a16="http://schemas.microsoft.com/office/drawing/2014/main" id="{E541E959-1C7C-35B0-803F-9B281CA9294E}"/>
              </a:ext>
            </a:extLst>
          </p:cNvPr>
          <p:cNvSpPr>
            <a:spLocks noGrp="1"/>
          </p:cNvSpPr>
          <p:nvPr>
            <p:ph type="sldNum" sz="quarter" idx="10"/>
          </p:nvPr>
        </p:nvSpPr>
        <p:spPr/>
        <p:txBody>
          <a:bodyPr/>
          <a:lstStyle/>
          <a:p>
            <a:pPr>
              <a:defRPr/>
            </a:pPr>
            <a:fld id="{78680641-AFE8-494E-9F12-722639309D56}" type="slidenum">
              <a:rPr lang="en-US" altLang="zh-CN" smtClean="0"/>
              <a:pPr>
                <a:defRPr/>
              </a:pPr>
              <a:t>25</a:t>
            </a:fld>
            <a:endParaRPr lang="en-US" altLang="zh-CN"/>
          </a:p>
        </p:txBody>
      </p:sp>
      <p:sp>
        <p:nvSpPr>
          <p:cNvPr id="5" name="Rectangle 4">
            <a:extLst>
              <a:ext uri="{FF2B5EF4-FFF2-40B4-BE49-F238E27FC236}">
                <a16:creationId xmlns:a16="http://schemas.microsoft.com/office/drawing/2014/main" id="{20CA1218-BBB6-64A3-79B6-28825C1DD0A0}"/>
              </a:ext>
            </a:extLst>
          </p:cNvPr>
          <p:cNvSpPr/>
          <p:nvPr/>
        </p:nvSpPr>
        <p:spPr>
          <a:xfrm>
            <a:off x="863600" y="3752873"/>
            <a:ext cx="10464800" cy="2092881"/>
          </a:xfrm>
          <a:prstGeom prst="rect">
            <a:avLst/>
          </a:prstGeom>
          <a:noFill/>
        </p:spPr>
        <p:txBody>
          <a:bodyPr wrap="square">
            <a:spAutoFit/>
          </a:bodyPr>
          <a:lstStyle/>
          <a:p>
            <a:pPr>
              <a:defRPr/>
            </a:pPr>
            <a:r>
              <a:rPr lang="zh-CN" altLang="en-US" sz="2600" b="1" dirty="0">
                <a:solidFill>
                  <a:schemeClr val="tx2">
                    <a:lumMod val="60000"/>
                    <a:lumOff val="40000"/>
                  </a:schemeClr>
                </a:solidFill>
                <a:latin typeface="Times New Roman" panose="02020603050405020304" pitchFamily="18" charset="0"/>
                <a:cs typeface="Times New Roman" panose="02020603050405020304" pitchFamily="18" charset="0"/>
              </a:rPr>
              <a:t>Citizen: </a:t>
            </a:r>
            <a:r>
              <a:rPr lang="en-GB" altLang="zh-CN" sz="2600" b="1" dirty="0">
                <a:solidFill>
                  <a:schemeClr val="tx2">
                    <a:lumMod val="60000"/>
                    <a:lumOff val="40000"/>
                  </a:schemeClr>
                </a:solidFill>
                <a:latin typeface="Times New Roman" panose="02020603050405020304" pitchFamily="18" charset="0"/>
                <a:cs typeface="Times New Roman" panose="02020603050405020304" pitchFamily="18" charset="0"/>
              </a:rPr>
              <a:t>“</a:t>
            </a:r>
            <a:r>
              <a:rPr lang="zh-CN" altLang="en-US" sz="2600" dirty="0">
                <a:solidFill>
                  <a:schemeClr val="tx2">
                    <a:lumMod val="60000"/>
                    <a:lumOff val="40000"/>
                  </a:schemeClr>
                </a:solidFill>
                <a:latin typeface="Times New Roman" panose="02020603050405020304" pitchFamily="18" charset="0"/>
                <a:cs typeface="Times New Roman" panose="02020603050405020304" pitchFamily="18" charset="0"/>
              </a:rPr>
              <a:t>What policies can you implement to help protect the </a:t>
            </a:r>
            <a:r>
              <a:rPr lang="zh-CN" altLang="en-US" sz="2600" dirty="0">
                <a:solidFill>
                  <a:srgbClr val="C00000"/>
                </a:solidFill>
                <a:latin typeface="Times New Roman" panose="02020603050405020304" pitchFamily="18" charset="0"/>
                <a:cs typeface="Times New Roman" panose="02020603050405020304" pitchFamily="18" charset="0"/>
              </a:rPr>
              <a:t>environment</a:t>
            </a:r>
            <a:r>
              <a:rPr lang="zh-CN" altLang="en-US" sz="2600" dirty="0">
                <a:solidFill>
                  <a:schemeClr val="tx2">
                    <a:lumMod val="60000"/>
                    <a:lumOff val="40000"/>
                  </a:schemeClr>
                </a:solidFill>
                <a:latin typeface="Times New Roman" panose="02020603050405020304" pitchFamily="18" charset="0"/>
                <a:cs typeface="Times New Roman" panose="02020603050405020304" pitchFamily="18" charset="0"/>
              </a:rPr>
              <a:t>?</a:t>
            </a:r>
            <a:r>
              <a:rPr lang="en-GB" altLang="zh-CN" sz="2600" dirty="0">
                <a:solidFill>
                  <a:schemeClr val="tx2">
                    <a:lumMod val="60000"/>
                    <a:lumOff val="40000"/>
                  </a:schemeClr>
                </a:solidFill>
                <a:latin typeface="Times New Roman" panose="02020603050405020304" pitchFamily="18" charset="0"/>
                <a:cs typeface="Times New Roman" panose="02020603050405020304" pitchFamily="18" charset="0"/>
              </a:rPr>
              <a:t>”</a:t>
            </a:r>
            <a:endParaRPr lang="en-US" altLang="zh-CN" sz="2600" dirty="0">
              <a:solidFill>
                <a:schemeClr val="tx2">
                  <a:lumMod val="60000"/>
                  <a:lumOff val="40000"/>
                </a:schemeClr>
              </a:solidFill>
              <a:latin typeface="Times New Roman" panose="02020603050405020304" pitchFamily="18" charset="0"/>
              <a:cs typeface="Times New Roman" panose="02020603050405020304" pitchFamily="18" charset="0"/>
            </a:endParaRPr>
          </a:p>
          <a:p>
            <a:pPr>
              <a:defRPr/>
            </a:pPr>
            <a:r>
              <a:rPr lang="zh-CN" altLang="en-US" sz="2600" b="1" dirty="0">
                <a:solidFill>
                  <a:schemeClr val="tx2">
                    <a:lumMod val="60000"/>
                    <a:lumOff val="40000"/>
                  </a:schemeClr>
                </a:solidFill>
                <a:latin typeface="Times New Roman" panose="02020603050405020304" pitchFamily="18" charset="0"/>
                <a:cs typeface="Times New Roman" panose="02020603050405020304" pitchFamily="18" charset="0"/>
              </a:rPr>
              <a:t>Politician: </a:t>
            </a:r>
            <a:r>
              <a:rPr lang="en-GB" altLang="zh-CN" sz="2600" dirty="0">
                <a:solidFill>
                  <a:schemeClr val="tx2">
                    <a:lumMod val="60000"/>
                    <a:lumOff val="40000"/>
                  </a:schemeClr>
                </a:solidFill>
                <a:latin typeface="Times New Roman" panose="02020603050405020304" pitchFamily="18" charset="0"/>
                <a:cs typeface="Times New Roman" panose="02020603050405020304" pitchFamily="18" charset="0"/>
              </a:rPr>
              <a:t>“</a:t>
            </a:r>
            <a:r>
              <a:rPr lang="zh-CN" altLang="en-US" sz="2600" dirty="0">
                <a:solidFill>
                  <a:schemeClr val="tx2">
                    <a:lumMod val="60000"/>
                    <a:lumOff val="40000"/>
                  </a:schemeClr>
                </a:solidFill>
                <a:latin typeface="Times New Roman" panose="02020603050405020304" pitchFamily="18" charset="0"/>
                <a:cs typeface="Times New Roman" panose="02020603050405020304" pitchFamily="18" charset="0"/>
              </a:rPr>
              <a:t>Protecting the environment is very important so we can create a livable planet for our </a:t>
            </a:r>
            <a:r>
              <a:rPr lang="zh-CN" altLang="en-US" sz="2600" dirty="0">
                <a:solidFill>
                  <a:srgbClr val="C00000"/>
                </a:solidFill>
                <a:latin typeface="Times New Roman" panose="02020603050405020304" pitchFamily="18" charset="0"/>
                <a:cs typeface="Times New Roman" panose="02020603050405020304" pitchFamily="18" charset="0"/>
              </a:rPr>
              <a:t>children</a:t>
            </a:r>
            <a:r>
              <a:rPr lang="zh-CN" altLang="en-US" sz="2600" dirty="0">
                <a:solidFill>
                  <a:schemeClr val="tx2">
                    <a:lumMod val="60000"/>
                    <a:lumOff val="40000"/>
                  </a:schemeClr>
                </a:solidFill>
                <a:latin typeface="Times New Roman" panose="02020603050405020304" pitchFamily="18" charset="0"/>
                <a:cs typeface="Times New Roman" panose="02020603050405020304" pitchFamily="18" charset="0"/>
              </a:rPr>
              <a:t>, and l</a:t>
            </a:r>
            <a:r>
              <a:rPr lang="en-US" altLang="zh-CN" sz="2600" dirty="0">
                <a:solidFill>
                  <a:schemeClr val="tx2">
                    <a:lumMod val="60000"/>
                    <a:lumOff val="40000"/>
                  </a:schemeClr>
                </a:solidFill>
                <a:latin typeface="Times New Roman" panose="02020603050405020304" pitchFamily="18" charset="0"/>
                <a:cs typeface="Times New Roman" panose="02020603050405020304" pitchFamily="18" charset="0"/>
              </a:rPr>
              <a:t>’</a:t>
            </a:r>
            <a:r>
              <a:rPr lang="zh-CN" altLang="en-US" sz="2600" dirty="0">
                <a:solidFill>
                  <a:schemeClr val="tx2">
                    <a:lumMod val="60000"/>
                    <a:lumOff val="40000"/>
                  </a:schemeClr>
                </a:solidFill>
                <a:latin typeface="Times New Roman" panose="02020603050405020304" pitchFamily="18" charset="0"/>
                <a:cs typeface="Times New Roman" panose="02020603050405020304" pitchFamily="18" charset="0"/>
              </a:rPr>
              <a:t>ve always promoted policies that </a:t>
            </a:r>
            <a:r>
              <a:rPr lang="zh-CN" altLang="en-US" sz="2600" dirty="0">
                <a:solidFill>
                  <a:srgbClr val="C00000"/>
                </a:solidFill>
                <a:latin typeface="Times New Roman" panose="02020603050405020304" pitchFamily="18" charset="0"/>
                <a:cs typeface="Times New Roman" panose="02020603050405020304" pitchFamily="18" charset="0"/>
              </a:rPr>
              <a:t>support </a:t>
            </a:r>
            <a:r>
              <a:rPr lang="en-US" altLang="zh-CN" sz="2600" dirty="0">
                <a:solidFill>
                  <a:srgbClr val="C00000"/>
                </a:solidFill>
                <a:latin typeface="Times New Roman" panose="02020603050405020304" pitchFamily="18" charset="0"/>
                <a:cs typeface="Times New Roman" panose="02020603050405020304" pitchFamily="18" charset="0"/>
              </a:rPr>
              <a:t>children</a:t>
            </a:r>
            <a:r>
              <a:rPr lang="en-US" altLang="zh-CN" sz="2600" dirty="0">
                <a:solidFill>
                  <a:schemeClr val="tx2">
                    <a:lumMod val="60000"/>
                    <a:lumOff val="40000"/>
                  </a:schemeClr>
                </a:solidFill>
                <a:latin typeface="Times New Roman" panose="02020603050405020304" pitchFamily="18" charset="0"/>
                <a:cs typeface="Times New Roman" panose="02020603050405020304" pitchFamily="18" charset="0"/>
              </a:rPr>
              <a:t>. </a:t>
            </a:r>
            <a:r>
              <a:rPr lang="en-US" altLang="zh-CN" sz="2600" dirty="0">
                <a:solidFill>
                  <a:srgbClr val="C00000"/>
                </a:solidFill>
                <a:latin typeface="Times New Roman" panose="02020603050405020304" pitchFamily="18" charset="0"/>
                <a:cs typeface="Times New Roman" panose="02020603050405020304" pitchFamily="18" charset="0"/>
              </a:rPr>
              <a:t>Look at what I've done for K-12 education.</a:t>
            </a:r>
            <a:endParaRPr lang="zh-CN" altLang="en-US" sz="26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062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a:extLst>
              <a:ext uri="{FF2B5EF4-FFF2-40B4-BE49-F238E27FC236}">
                <a16:creationId xmlns:a16="http://schemas.microsoft.com/office/drawing/2014/main" id="{1E31BC95-612C-21AB-5F37-3EBBCE5EED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778765">
            <a:off x="7742169" y="1361787"/>
            <a:ext cx="3018376" cy="435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itle 4">
            <a:extLst>
              <a:ext uri="{FF2B5EF4-FFF2-40B4-BE49-F238E27FC236}">
                <a16:creationId xmlns:a16="http://schemas.microsoft.com/office/drawing/2014/main" id="{14FCA215-2025-9795-DB89-54594F13BD9E}"/>
              </a:ext>
            </a:extLst>
          </p:cNvPr>
          <p:cNvSpPr>
            <a:spLocks noGrp="1"/>
          </p:cNvSpPr>
          <p:nvPr>
            <p:ph type="title"/>
          </p:nvPr>
        </p:nvSpPr>
        <p:spPr>
          <a:xfrm>
            <a:off x="809625" y="506413"/>
            <a:ext cx="10464800" cy="890587"/>
          </a:xfrm>
        </p:spPr>
        <p:txBody>
          <a:bodyPr/>
          <a:lstStyle/>
          <a:p>
            <a:r>
              <a:rPr lang="en-US" altLang="zh-CN" dirty="0"/>
              <a:t>12. Straw Man Fallacy</a:t>
            </a:r>
            <a:endParaRPr lang="zh-CN" altLang="en-US" dirty="0"/>
          </a:p>
        </p:txBody>
      </p:sp>
      <p:sp>
        <p:nvSpPr>
          <p:cNvPr id="23556" name="Content Placeholder 2">
            <a:extLst>
              <a:ext uri="{FF2B5EF4-FFF2-40B4-BE49-F238E27FC236}">
                <a16:creationId xmlns:a16="http://schemas.microsoft.com/office/drawing/2014/main" id="{6DC10E55-327F-BB25-23DD-7C97D5A95626}"/>
              </a:ext>
            </a:extLst>
          </p:cNvPr>
          <p:cNvSpPr>
            <a:spLocks noGrp="1"/>
          </p:cNvSpPr>
          <p:nvPr>
            <p:ph idx="1"/>
          </p:nvPr>
        </p:nvSpPr>
        <p:spPr>
          <a:xfrm>
            <a:off x="681036" y="1396999"/>
            <a:ext cx="6559685" cy="2186459"/>
          </a:xfrm>
        </p:spPr>
        <p:txBody>
          <a:bodyPr/>
          <a:lstStyle/>
          <a:p>
            <a:r>
              <a:rPr lang="en-US" sz="2800" dirty="0">
                <a:solidFill>
                  <a:schemeClr val="tx1"/>
                </a:solidFill>
              </a:rPr>
              <a:t>This fallacy occurs when a person rebuts an argument by </a:t>
            </a:r>
            <a:r>
              <a:rPr lang="en-GB" sz="2800" dirty="0">
                <a:solidFill>
                  <a:schemeClr val="tx2">
                    <a:lumMod val="60000"/>
                    <a:lumOff val="40000"/>
                  </a:schemeClr>
                </a:solidFill>
              </a:rPr>
              <a:t>misrepresenting </a:t>
            </a:r>
            <a:r>
              <a:rPr lang="en-US" sz="2800" dirty="0"/>
              <a:t>it.</a:t>
            </a:r>
          </a:p>
          <a:p>
            <a:r>
              <a:rPr lang="en-US" altLang="zh-CN" sz="2800" dirty="0">
                <a:solidFill>
                  <a:schemeClr val="tx1"/>
                </a:solidFill>
              </a:rPr>
              <a:t>The straw man fallacy consists of an </a:t>
            </a:r>
            <a:r>
              <a:rPr lang="en-US" altLang="zh-CN" sz="2800" dirty="0">
                <a:solidFill>
                  <a:schemeClr val="tx2">
                    <a:lumMod val="60000"/>
                    <a:lumOff val="40000"/>
                  </a:schemeClr>
                </a:solidFill>
              </a:rPr>
              <a:t>oversimplification </a:t>
            </a:r>
            <a:r>
              <a:rPr lang="en-US" altLang="zh-CN" sz="2800" dirty="0">
                <a:solidFill>
                  <a:schemeClr val="tx1"/>
                </a:solidFill>
              </a:rPr>
              <a:t>or </a:t>
            </a:r>
            <a:r>
              <a:rPr lang="en-US" altLang="zh-CN" sz="2800" dirty="0">
                <a:solidFill>
                  <a:schemeClr val="tx2">
                    <a:lumMod val="60000"/>
                    <a:lumOff val="40000"/>
                  </a:schemeClr>
                </a:solidFill>
              </a:rPr>
              <a:t>outright distortion </a:t>
            </a:r>
            <a:r>
              <a:rPr lang="en-US" altLang="zh-CN" sz="2800" dirty="0">
                <a:solidFill>
                  <a:schemeClr val="tx1"/>
                </a:solidFill>
              </a:rPr>
              <a:t>of opposing views. </a:t>
            </a:r>
          </a:p>
          <a:p>
            <a:endParaRPr lang="en-US" altLang="zh-CN" dirty="0">
              <a:solidFill>
                <a:schemeClr val="tx1"/>
              </a:solidFill>
            </a:endParaRPr>
          </a:p>
        </p:txBody>
      </p:sp>
      <p:sp>
        <p:nvSpPr>
          <p:cNvPr id="23555" name="Slide Number Placeholder 3">
            <a:extLst>
              <a:ext uri="{FF2B5EF4-FFF2-40B4-BE49-F238E27FC236}">
                <a16:creationId xmlns:a16="http://schemas.microsoft.com/office/drawing/2014/main" id="{A0FBB165-36E7-7149-604A-D9377FA2173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4D82E16-33B8-4396-B708-81117DE6348A}" type="slidenum">
              <a:rPr lang="en-US" altLang="zh-CN" sz="1200">
                <a:solidFill>
                  <a:srgbClr val="000000"/>
                </a:solidFill>
                <a:latin typeface="Times New Roman" panose="02020603050405020304" pitchFamily="18" charset="0"/>
              </a:rPr>
              <a:pPr/>
              <a:t>26</a:t>
            </a:fld>
            <a:endParaRPr lang="en-US" altLang="zh-CN" sz="1200">
              <a:solidFill>
                <a:srgbClr val="000000"/>
              </a:solidFill>
              <a:latin typeface="Times New Roman" panose="02020603050405020304" pitchFamily="18" charset="0"/>
            </a:endParaRPr>
          </a:p>
        </p:txBody>
      </p:sp>
      <p:sp>
        <p:nvSpPr>
          <p:cNvPr id="4" name="Rectangle 3">
            <a:extLst>
              <a:ext uri="{FF2B5EF4-FFF2-40B4-BE49-F238E27FC236}">
                <a16:creationId xmlns:a16="http://schemas.microsoft.com/office/drawing/2014/main" id="{1A5310CE-DB94-5C1C-4F1F-31908956D948}"/>
              </a:ext>
            </a:extLst>
          </p:cNvPr>
          <p:cNvSpPr/>
          <p:nvPr/>
        </p:nvSpPr>
        <p:spPr>
          <a:xfrm>
            <a:off x="943534" y="4076006"/>
            <a:ext cx="6034687" cy="1384995"/>
          </a:xfrm>
          <a:prstGeom prst="rect">
            <a:avLst/>
          </a:prstGeom>
          <a:solidFill>
            <a:schemeClr val="accent3">
              <a:lumMod val="95000"/>
            </a:schemeClr>
          </a:solidFill>
        </p:spPr>
        <p:txBody>
          <a:bodyPr wrap="square">
            <a:spAutoFit/>
          </a:bodyPr>
          <a:lstStyle/>
          <a:p>
            <a:pPr>
              <a:defRPr/>
            </a:pPr>
            <a:r>
              <a:rPr lang="en-US" altLang="zh-CN" sz="2800" b="1" dirty="0">
                <a:solidFill>
                  <a:schemeClr val="tx2">
                    <a:lumMod val="60000"/>
                    <a:lumOff val="40000"/>
                  </a:schemeClr>
                </a:solidFill>
                <a:latin typeface="Times New Roman" panose="02020603050405020304" pitchFamily="18" charset="0"/>
                <a:cs typeface="Times New Roman" panose="02020603050405020304" pitchFamily="18" charset="0"/>
              </a:rPr>
              <a:t>e.g., </a:t>
            </a:r>
          </a:p>
          <a:p>
            <a:pPr>
              <a:defRPr/>
            </a:pPr>
            <a:r>
              <a:rPr lang="en-US" altLang="zh-CN" sz="2800" b="1" dirty="0">
                <a:solidFill>
                  <a:schemeClr val="tx2">
                    <a:lumMod val="60000"/>
                    <a:lumOff val="40000"/>
                  </a:schemeClr>
                </a:solidFill>
                <a:latin typeface="Times New Roman" panose="02020603050405020304" pitchFamily="18" charset="0"/>
                <a:cs typeface="Times New Roman" panose="02020603050405020304" pitchFamily="18" charset="0"/>
              </a:rPr>
              <a:t>A: I like pasta more than pizza.</a:t>
            </a:r>
          </a:p>
          <a:p>
            <a:pPr>
              <a:defRPr/>
            </a:pPr>
            <a:r>
              <a:rPr lang="en-US" altLang="zh-CN" sz="2800" b="1" dirty="0">
                <a:solidFill>
                  <a:schemeClr val="tx2">
                    <a:lumMod val="60000"/>
                    <a:lumOff val="40000"/>
                  </a:schemeClr>
                </a:solidFill>
                <a:latin typeface="Times New Roman" panose="02020603050405020304" pitchFamily="18" charset="0"/>
                <a:cs typeface="Times New Roman" panose="02020603050405020304" pitchFamily="18" charset="0"/>
              </a:rPr>
              <a:t>B: Well, you must hate pizza.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fade">
                                      <p:cBhvr>
                                        <p:cTn id="7" dur="1000"/>
                                        <p:tgtEl>
                                          <p:spTgt spid="23557"/>
                                        </p:tgtEl>
                                      </p:cBhvr>
                                    </p:animEffect>
                                    <p:anim calcmode="lin" valueType="num">
                                      <p:cBhvr>
                                        <p:cTn id="8" dur="1000" fill="hold"/>
                                        <p:tgtEl>
                                          <p:spTgt spid="23557"/>
                                        </p:tgtEl>
                                        <p:attrNameLst>
                                          <p:attrName>ppt_x</p:attrName>
                                        </p:attrNameLst>
                                      </p:cBhvr>
                                      <p:tavLst>
                                        <p:tav tm="0">
                                          <p:val>
                                            <p:strVal val="#ppt_x"/>
                                          </p:val>
                                        </p:tav>
                                        <p:tav tm="100000">
                                          <p:val>
                                            <p:strVal val="#ppt_x"/>
                                          </p:val>
                                        </p:tav>
                                      </p:tavLst>
                                    </p:anim>
                                    <p:anim calcmode="lin" valueType="num">
                                      <p:cBhvr>
                                        <p:cTn id="9" dur="1000" fill="hold"/>
                                        <p:tgtEl>
                                          <p:spTgt spid="235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4"/>
                                        </p:tgtEl>
                                        <p:attrNameLst>
                                          <p:attrName>style.visibility</p:attrName>
                                        </p:attrNameLst>
                                      </p:cBhvr>
                                      <p:to>
                                        <p:strVal val="visible"/>
                                      </p:to>
                                    </p:set>
                                    <p:animEffect transition="in" filter="fade">
                                      <p:cBhvr>
                                        <p:cTn id="14" dur="1000"/>
                                        <p:tgtEl>
                                          <p:spTgt spid="23554"/>
                                        </p:tgtEl>
                                      </p:cBhvr>
                                    </p:animEffect>
                                    <p:anim calcmode="lin" valueType="num">
                                      <p:cBhvr>
                                        <p:cTn id="15" dur="1000" fill="hold"/>
                                        <p:tgtEl>
                                          <p:spTgt spid="23554"/>
                                        </p:tgtEl>
                                        <p:attrNameLst>
                                          <p:attrName>ppt_x</p:attrName>
                                        </p:attrNameLst>
                                      </p:cBhvr>
                                      <p:tavLst>
                                        <p:tav tm="0">
                                          <p:val>
                                            <p:strVal val="#ppt_x"/>
                                          </p:val>
                                        </p:tav>
                                        <p:tav tm="100000">
                                          <p:val>
                                            <p:strVal val="#ppt_x"/>
                                          </p:val>
                                        </p:tav>
                                      </p:tavLst>
                                    </p:anim>
                                    <p:anim calcmode="lin" valueType="num">
                                      <p:cBhvr>
                                        <p:cTn id="16" dur="1000" fill="hold"/>
                                        <p:tgtEl>
                                          <p:spTgt spid="2355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556">
                                            <p:txEl>
                                              <p:pRg st="0" end="0"/>
                                            </p:txEl>
                                          </p:spTgt>
                                        </p:tgtEl>
                                        <p:attrNameLst>
                                          <p:attrName>style.visibility</p:attrName>
                                        </p:attrNameLst>
                                      </p:cBhvr>
                                      <p:to>
                                        <p:strVal val="visible"/>
                                      </p:to>
                                    </p:set>
                                    <p:animEffect transition="in" filter="fade">
                                      <p:cBhvr>
                                        <p:cTn id="21" dur="1000"/>
                                        <p:tgtEl>
                                          <p:spTgt spid="23556">
                                            <p:txEl>
                                              <p:pRg st="0" end="0"/>
                                            </p:txEl>
                                          </p:spTgt>
                                        </p:tgtEl>
                                      </p:cBhvr>
                                    </p:animEffect>
                                    <p:anim calcmode="lin" valueType="num">
                                      <p:cBhvr>
                                        <p:cTn id="22" dur="1000" fill="hold"/>
                                        <p:tgtEl>
                                          <p:spTgt spid="2355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355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556">
                                            <p:txEl>
                                              <p:pRg st="1" end="1"/>
                                            </p:txEl>
                                          </p:spTgt>
                                        </p:tgtEl>
                                        <p:attrNameLst>
                                          <p:attrName>style.visibility</p:attrName>
                                        </p:attrNameLst>
                                      </p:cBhvr>
                                      <p:to>
                                        <p:strVal val="visible"/>
                                      </p:to>
                                    </p:set>
                                    <p:animEffect transition="in" filter="fade">
                                      <p:cBhvr>
                                        <p:cTn id="28" dur="1000"/>
                                        <p:tgtEl>
                                          <p:spTgt spid="23556">
                                            <p:txEl>
                                              <p:pRg st="1" end="1"/>
                                            </p:txEl>
                                          </p:spTgt>
                                        </p:tgtEl>
                                      </p:cBhvr>
                                    </p:animEffect>
                                    <p:anim calcmode="lin" valueType="num">
                                      <p:cBhvr>
                                        <p:cTn id="29" dur="1000" fill="hold"/>
                                        <p:tgtEl>
                                          <p:spTgt spid="23556">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2355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P spid="23556" grpId="0" build="p"/>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E981-AB69-FDA0-C66F-695D9AD1B8D2}"/>
              </a:ext>
            </a:extLst>
          </p:cNvPr>
          <p:cNvSpPr>
            <a:spLocks noGrp="1"/>
          </p:cNvSpPr>
          <p:nvPr>
            <p:ph type="title"/>
          </p:nvPr>
        </p:nvSpPr>
        <p:spPr/>
        <p:txBody>
          <a:bodyPr/>
          <a:lstStyle/>
          <a:p>
            <a:r>
              <a:rPr lang="en-US" altLang="zh-CN" dirty="0"/>
              <a:t>Straw Man Fallacy </a:t>
            </a:r>
            <a:r>
              <a:rPr lang="en-GB" dirty="0"/>
              <a:t>in Debates </a:t>
            </a:r>
          </a:p>
        </p:txBody>
      </p:sp>
      <p:sp>
        <p:nvSpPr>
          <p:cNvPr id="3" name="Content Placeholder 2">
            <a:extLst>
              <a:ext uri="{FF2B5EF4-FFF2-40B4-BE49-F238E27FC236}">
                <a16:creationId xmlns:a16="http://schemas.microsoft.com/office/drawing/2014/main" id="{275039A2-D5F2-329F-A987-1199476420A4}"/>
              </a:ext>
            </a:extLst>
          </p:cNvPr>
          <p:cNvSpPr>
            <a:spLocks noGrp="1"/>
          </p:cNvSpPr>
          <p:nvPr>
            <p:ph idx="1"/>
          </p:nvPr>
        </p:nvSpPr>
        <p:spPr>
          <a:xfrm>
            <a:off x="350021" y="1500187"/>
            <a:ext cx="7169666" cy="4443460"/>
          </a:xfrm>
        </p:spPr>
        <p:txBody>
          <a:bodyPr/>
          <a:lstStyle/>
          <a:p>
            <a:r>
              <a:rPr lang="en-US" sz="2700" b="1" dirty="0">
                <a:solidFill>
                  <a:schemeClr val="accent1"/>
                </a:solidFill>
              </a:rPr>
              <a:t>Person 1:</a:t>
            </a:r>
            <a:r>
              <a:rPr lang="en-US" sz="2700" dirty="0">
                <a:solidFill>
                  <a:schemeClr val="accent1"/>
                </a:solidFill>
              </a:rPr>
              <a:t> </a:t>
            </a:r>
            <a:r>
              <a:rPr lang="en-US" sz="2700" dirty="0"/>
              <a:t>I think we should </a:t>
            </a:r>
            <a:r>
              <a:rPr lang="en-US" sz="2700" b="1" dirty="0"/>
              <a:t>increase benefits </a:t>
            </a:r>
            <a:r>
              <a:rPr lang="en-US" sz="2700" dirty="0"/>
              <a:t>for unemployed single mothers </a:t>
            </a:r>
            <a:r>
              <a:rPr lang="en-US" sz="2700" b="1" dirty="0"/>
              <a:t>during the first year after childbirth </a:t>
            </a:r>
            <a:r>
              <a:rPr lang="en-US" sz="2700" dirty="0"/>
              <a:t>because they need sufficient money to provide medical care for their children.</a:t>
            </a:r>
          </a:p>
          <a:p>
            <a:r>
              <a:rPr lang="en-US" sz="2700" b="1" dirty="0">
                <a:solidFill>
                  <a:srgbClr val="C00000"/>
                </a:solidFill>
              </a:rPr>
              <a:t>Person 2: </a:t>
            </a:r>
            <a:r>
              <a:rPr lang="en-US" sz="2700" dirty="0"/>
              <a:t>So you believe we should </a:t>
            </a:r>
            <a:r>
              <a:rPr lang="en-US" sz="2700" b="1" dirty="0"/>
              <a:t>give incentives</a:t>
            </a:r>
            <a:r>
              <a:rPr lang="en-US" sz="2700" dirty="0"/>
              <a:t> to women to become single mothers and </a:t>
            </a:r>
            <a:r>
              <a:rPr lang="en-US" sz="2700" b="1" dirty="0"/>
              <a:t>get a free ride </a:t>
            </a:r>
            <a:r>
              <a:rPr lang="en-US" sz="2700" dirty="0"/>
              <a:t>from the tax money of hard-working citizens? This is just going to hurt our economy and our society in the long run.</a:t>
            </a:r>
          </a:p>
        </p:txBody>
      </p:sp>
      <p:sp>
        <p:nvSpPr>
          <p:cNvPr id="4" name="Slide Number Placeholder 3">
            <a:extLst>
              <a:ext uri="{FF2B5EF4-FFF2-40B4-BE49-F238E27FC236}">
                <a16:creationId xmlns:a16="http://schemas.microsoft.com/office/drawing/2014/main" id="{9737A45A-0A6A-59B0-9C74-EA1A2BE502C7}"/>
              </a:ext>
            </a:extLst>
          </p:cNvPr>
          <p:cNvSpPr>
            <a:spLocks noGrp="1"/>
          </p:cNvSpPr>
          <p:nvPr>
            <p:ph type="sldNum" sz="quarter" idx="10"/>
          </p:nvPr>
        </p:nvSpPr>
        <p:spPr/>
        <p:txBody>
          <a:bodyPr/>
          <a:lstStyle/>
          <a:p>
            <a:pPr>
              <a:defRPr/>
            </a:pPr>
            <a:fld id="{78680641-AFE8-494E-9F12-722639309D56}" type="slidenum">
              <a:rPr lang="en-US" altLang="zh-CN" smtClean="0"/>
              <a:pPr>
                <a:defRPr/>
              </a:pPr>
              <a:t>27</a:t>
            </a:fld>
            <a:endParaRPr lang="en-US" altLang="zh-CN"/>
          </a:p>
        </p:txBody>
      </p:sp>
      <p:pic>
        <p:nvPicPr>
          <p:cNvPr id="8194" name="Picture 2" descr="25 Fallacy Examples in Real Life – StudiousGuy">
            <a:extLst>
              <a:ext uri="{FF2B5EF4-FFF2-40B4-BE49-F238E27FC236}">
                <a16:creationId xmlns:a16="http://schemas.microsoft.com/office/drawing/2014/main" id="{205B521B-89CA-3914-5A5F-D75D3F07C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687" y="1979721"/>
            <a:ext cx="4067234" cy="312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4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Effect transition="in" filter="fade">
                                      <p:cBhvr>
                                        <p:cTn id="14" dur="1000"/>
                                        <p:tgtEl>
                                          <p:spTgt spid="8194"/>
                                        </p:tgtEl>
                                      </p:cBhvr>
                                    </p:animEffect>
                                    <p:anim calcmode="lin" valueType="num">
                                      <p:cBhvr>
                                        <p:cTn id="15" dur="1000" fill="hold"/>
                                        <p:tgtEl>
                                          <p:spTgt spid="8194"/>
                                        </p:tgtEl>
                                        <p:attrNameLst>
                                          <p:attrName>ppt_x</p:attrName>
                                        </p:attrNameLst>
                                      </p:cBhvr>
                                      <p:tavLst>
                                        <p:tav tm="0">
                                          <p:val>
                                            <p:strVal val="#ppt_x"/>
                                          </p:val>
                                        </p:tav>
                                        <p:tav tm="100000">
                                          <p:val>
                                            <p:strVal val="#ppt_x"/>
                                          </p:val>
                                        </p:tav>
                                      </p:tavLst>
                                    </p:anim>
                                    <p:anim calcmode="lin" valueType="num">
                                      <p:cBhvr>
                                        <p:cTn id="16"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14E1-4058-0609-C3E7-450DB7721223}"/>
              </a:ext>
            </a:extLst>
          </p:cNvPr>
          <p:cNvSpPr>
            <a:spLocks noGrp="1"/>
          </p:cNvSpPr>
          <p:nvPr>
            <p:ph type="title"/>
          </p:nvPr>
        </p:nvSpPr>
        <p:spPr/>
        <p:txBody>
          <a:bodyPr/>
          <a:lstStyle/>
          <a:p>
            <a:endParaRPr lang="en-GB"/>
          </a:p>
        </p:txBody>
      </p:sp>
      <p:pic>
        <p:nvPicPr>
          <p:cNvPr id="5" name="X2Download.app-How To Effortlessly Defend Yourself In An Argument(720p)">
            <a:hlinkClick r:id="" action="ppaction://media"/>
            <a:extLst>
              <a:ext uri="{FF2B5EF4-FFF2-40B4-BE49-F238E27FC236}">
                <a16:creationId xmlns:a16="http://schemas.microsoft.com/office/drawing/2014/main" id="{F1EAC2FE-812C-9D40-0560-7A31B8948A4B}"/>
              </a:ext>
            </a:extLst>
          </p:cNvPr>
          <p:cNvPicPr>
            <a:picLocks noGrp="1" noChangeAspect="1"/>
          </p:cNvPicPr>
          <p:nvPr>
            <p:ph idx="1"/>
            <a:videoFile r:link="rId1"/>
            <p:extLst>
              <p:ext uri="{DAA4B4D4-6D71-4841-9C94-3DE7FCFB9230}">
                <p14:media xmlns:p14="http://schemas.microsoft.com/office/powerpoint/2010/main" r:embed="rId2">
                  <p14:trim st="102008" end="544928.6015"/>
                </p14:media>
              </p:ext>
            </p:extLst>
          </p:nvPr>
        </p:nvPicPr>
        <p:blipFill>
          <a:blip r:embed="rId4"/>
          <a:stretch>
            <a:fillRect/>
          </a:stretch>
        </p:blipFill>
        <p:spPr>
          <a:xfrm>
            <a:off x="1557574" y="725214"/>
            <a:ext cx="9537544" cy="5364868"/>
          </a:xfrm>
        </p:spPr>
      </p:pic>
      <p:sp>
        <p:nvSpPr>
          <p:cNvPr id="4" name="Slide Number Placeholder 3">
            <a:extLst>
              <a:ext uri="{FF2B5EF4-FFF2-40B4-BE49-F238E27FC236}">
                <a16:creationId xmlns:a16="http://schemas.microsoft.com/office/drawing/2014/main" id="{E1143434-F07C-267D-7370-19809E6BF692}"/>
              </a:ext>
            </a:extLst>
          </p:cNvPr>
          <p:cNvSpPr>
            <a:spLocks noGrp="1"/>
          </p:cNvSpPr>
          <p:nvPr>
            <p:ph type="sldNum" sz="quarter" idx="10"/>
          </p:nvPr>
        </p:nvSpPr>
        <p:spPr/>
        <p:txBody>
          <a:bodyPr/>
          <a:lstStyle/>
          <a:p>
            <a:pPr>
              <a:defRPr/>
            </a:pPr>
            <a:fld id="{78680641-AFE8-494E-9F12-722639309D56}" type="slidenum">
              <a:rPr lang="en-US" altLang="zh-CN" smtClean="0"/>
              <a:pPr>
                <a:defRPr/>
              </a:pPr>
              <a:t>28</a:t>
            </a:fld>
            <a:endParaRPr lang="en-US" altLang="zh-CN"/>
          </a:p>
        </p:txBody>
      </p:sp>
    </p:spTree>
    <p:extLst>
      <p:ext uri="{BB962C8B-B14F-4D97-AF65-F5344CB8AC3E}">
        <p14:creationId xmlns:p14="http://schemas.microsoft.com/office/powerpoint/2010/main" val="97311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D93F-416A-169F-6678-FD4814A5476F}"/>
              </a:ext>
            </a:extLst>
          </p:cNvPr>
          <p:cNvSpPr>
            <a:spLocks noGrp="1"/>
          </p:cNvSpPr>
          <p:nvPr>
            <p:ph type="title"/>
          </p:nvPr>
        </p:nvSpPr>
        <p:spPr/>
        <p:txBody>
          <a:bodyPr/>
          <a:lstStyle/>
          <a:p>
            <a:r>
              <a:rPr lang="en-GB" dirty="0"/>
              <a:t>Some more examples</a:t>
            </a:r>
          </a:p>
        </p:txBody>
      </p:sp>
      <p:sp>
        <p:nvSpPr>
          <p:cNvPr id="4" name="Slide Number Placeholder 3">
            <a:extLst>
              <a:ext uri="{FF2B5EF4-FFF2-40B4-BE49-F238E27FC236}">
                <a16:creationId xmlns:a16="http://schemas.microsoft.com/office/drawing/2014/main" id="{71D4CC69-BC90-8C75-5739-8251203257B3}"/>
              </a:ext>
            </a:extLst>
          </p:cNvPr>
          <p:cNvSpPr>
            <a:spLocks noGrp="1"/>
          </p:cNvSpPr>
          <p:nvPr>
            <p:ph type="sldNum" sz="quarter" idx="10"/>
          </p:nvPr>
        </p:nvSpPr>
        <p:spPr/>
        <p:txBody>
          <a:bodyPr/>
          <a:lstStyle/>
          <a:p>
            <a:pPr>
              <a:defRPr/>
            </a:pPr>
            <a:fld id="{78680641-AFE8-494E-9F12-722639309D56}" type="slidenum">
              <a:rPr lang="en-US" altLang="zh-CN" smtClean="0"/>
              <a:pPr>
                <a:defRPr/>
              </a:pPr>
              <a:t>29</a:t>
            </a:fld>
            <a:endParaRPr lang="en-US" altLang="zh-CN"/>
          </a:p>
        </p:txBody>
      </p:sp>
      <p:sp>
        <p:nvSpPr>
          <p:cNvPr id="6" name="TextBox 5">
            <a:extLst>
              <a:ext uri="{FF2B5EF4-FFF2-40B4-BE49-F238E27FC236}">
                <a16:creationId xmlns:a16="http://schemas.microsoft.com/office/drawing/2014/main" id="{FD96C102-B7E7-FAFB-2C1A-3937B21EA2EB}"/>
              </a:ext>
            </a:extLst>
          </p:cNvPr>
          <p:cNvSpPr txBox="1"/>
          <p:nvPr/>
        </p:nvSpPr>
        <p:spPr>
          <a:xfrm>
            <a:off x="812800" y="1598869"/>
            <a:ext cx="9850716" cy="1384995"/>
          </a:xfrm>
          <a:prstGeom prst="rect">
            <a:avLst/>
          </a:prstGeom>
          <a:solidFill>
            <a:schemeClr val="accent3">
              <a:lumMod val="95000"/>
            </a:schemeClr>
          </a:solidFill>
        </p:spPr>
        <p:txBody>
          <a:bodyPr wrap="square">
            <a:spAutoFit/>
          </a:bodyPr>
          <a:lstStyle/>
          <a:p>
            <a:r>
              <a:rPr lang="en-US" sz="2800" b="1" i="0" dirty="0">
                <a:solidFill>
                  <a:srgbClr val="3A3A3A"/>
                </a:solidFill>
                <a:effectLst/>
                <a:latin typeface="Times New Roman" panose="02020603050405020304" pitchFamily="18" charset="0"/>
                <a:cs typeface="Times New Roman" panose="02020603050405020304" pitchFamily="18" charset="0"/>
              </a:rPr>
              <a:t>Scenario 1: </a:t>
            </a:r>
            <a:r>
              <a:rPr lang="en-US" sz="2800" b="0" i="0" dirty="0">
                <a:solidFill>
                  <a:srgbClr val="3A3A3A"/>
                </a:solidFill>
                <a:effectLst/>
                <a:latin typeface="Times New Roman" panose="02020603050405020304" pitchFamily="18" charset="0"/>
                <a:cs typeface="Times New Roman" panose="02020603050405020304" pitchFamily="18" charset="0"/>
              </a:rPr>
              <a:t>A teacher says her class needs to spend more time on math tasks. A parent complains, saying the teacher doesn’t care about literacy subjects.</a:t>
            </a:r>
            <a:endParaRPr lang="en-GB"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59D0D87-ED87-CDC7-7FF3-922F696F960C}"/>
              </a:ext>
            </a:extLst>
          </p:cNvPr>
          <p:cNvSpPr txBox="1"/>
          <p:nvPr/>
        </p:nvSpPr>
        <p:spPr>
          <a:xfrm>
            <a:off x="759011" y="3275874"/>
            <a:ext cx="9904505" cy="954107"/>
          </a:xfrm>
          <a:prstGeom prst="rect">
            <a:avLst/>
          </a:prstGeom>
          <a:solidFill>
            <a:schemeClr val="accent3">
              <a:lumMod val="95000"/>
            </a:schemeClr>
          </a:solidFill>
        </p:spPr>
        <p:txBody>
          <a:bodyPr wrap="square">
            <a:spAutoFit/>
          </a:bodyPr>
          <a:lstStyle/>
          <a:p>
            <a:r>
              <a:rPr lang="en-US" sz="2800" b="1" i="0" dirty="0">
                <a:solidFill>
                  <a:srgbClr val="3A3A3A"/>
                </a:solidFill>
                <a:effectLst/>
                <a:latin typeface="Times New Roman" panose="02020603050405020304" pitchFamily="18" charset="0"/>
                <a:cs typeface="Times New Roman" panose="02020603050405020304" pitchFamily="18" charset="0"/>
              </a:rPr>
              <a:t>Scenario 2:</a:t>
            </a:r>
            <a:r>
              <a:rPr lang="en-US" sz="2800" b="0" i="0" dirty="0">
                <a:solidFill>
                  <a:srgbClr val="3A3A3A"/>
                </a:solidFill>
                <a:effectLst/>
                <a:latin typeface="Times New Roman" panose="02020603050405020304" pitchFamily="18" charset="0"/>
                <a:cs typeface="Times New Roman" panose="02020603050405020304" pitchFamily="18" charset="0"/>
              </a:rPr>
              <a:t> A parent doesn’t let their daughter go to a party. The daughter responds with “Why do you hate me?”</a:t>
            </a:r>
            <a:endParaRPr lang="en-GB" sz="28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7A244A3-2370-19D3-FDA5-37D25B28259C}"/>
              </a:ext>
            </a:extLst>
          </p:cNvPr>
          <p:cNvSpPr txBox="1"/>
          <p:nvPr/>
        </p:nvSpPr>
        <p:spPr>
          <a:xfrm>
            <a:off x="759011" y="4566633"/>
            <a:ext cx="9998636" cy="1384995"/>
          </a:xfrm>
          <a:prstGeom prst="rect">
            <a:avLst/>
          </a:prstGeom>
          <a:solidFill>
            <a:schemeClr val="accent3">
              <a:lumMod val="95000"/>
            </a:schemeClr>
          </a:solidFill>
        </p:spPr>
        <p:txBody>
          <a:bodyPr wrap="square">
            <a:spAutoFit/>
          </a:bodyPr>
          <a:lstStyle/>
          <a:p>
            <a:r>
              <a:rPr lang="en-US" sz="2800" b="1" i="0" dirty="0">
                <a:solidFill>
                  <a:srgbClr val="3A3A3A"/>
                </a:solidFill>
                <a:effectLst/>
                <a:latin typeface="Times New Roman" panose="02020603050405020304" pitchFamily="18" charset="0"/>
                <a:cs typeface="Times New Roman" panose="02020603050405020304" pitchFamily="18" charset="0"/>
              </a:rPr>
              <a:t>Scenario 3:</a:t>
            </a:r>
            <a:r>
              <a:rPr lang="en-US" sz="2800" b="0" i="0" dirty="0">
                <a:solidFill>
                  <a:srgbClr val="3A3A3A"/>
                </a:solidFill>
                <a:effectLst/>
                <a:latin typeface="Times New Roman" panose="02020603050405020304" pitchFamily="18" charset="0"/>
                <a:cs typeface="Times New Roman" panose="02020603050405020304" pitchFamily="18" charset="0"/>
              </a:rPr>
              <a:t> A wife asks her husband which pair of pants look better. He says that the second pair make her look slim. She scowls at him, saying he thinks she looks fat in the other pair of pants.</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683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8"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8F533DCE-E132-58F8-4235-95F30362D4E5}"/>
              </a:ext>
            </a:extLst>
          </p:cNvPr>
          <p:cNvSpPr>
            <a:spLocks noGrp="1"/>
          </p:cNvSpPr>
          <p:nvPr>
            <p:ph type="title"/>
          </p:nvPr>
        </p:nvSpPr>
        <p:spPr>
          <a:xfrm>
            <a:off x="812800" y="609600"/>
            <a:ext cx="10464800" cy="890588"/>
          </a:xfrm>
        </p:spPr>
        <p:txBody>
          <a:bodyPr/>
          <a:lstStyle/>
          <a:p>
            <a:r>
              <a:rPr lang="en-US" altLang="zh-CN" sz="4000" dirty="0"/>
              <a:t>What is a logical fallacy?</a:t>
            </a:r>
            <a:endParaRPr lang="zh-CN" altLang="en-US" sz="4000" dirty="0"/>
          </a:p>
        </p:txBody>
      </p:sp>
      <p:sp>
        <p:nvSpPr>
          <p:cNvPr id="8195" name="Content Placeholder 2">
            <a:extLst>
              <a:ext uri="{FF2B5EF4-FFF2-40B4-BE49-F238E27FC236}">
                <a16:creationId xmlns:a16="http://schemas.microsoft.com/office/drawing/2014/main" id="{4A1B7BC1-95B0-A13D-C9FD-74A3D490B763}"/>
              </a:ext>
            </a:extLst>
          </p:cNvPr>
          <p:cNvSpPr>
            <a:spLocks noGrp="1"/>
          </p:cNvSpPr>
          <p:nvPr>
            <p:ph idx="1"/>
          </p:nvPr>
        </p:nvSpPr>
        <p:spPr>
          <a:xfrm>
            <a:off x="795338" y="2057400"/>
            <a:ext cx="7489825" cy="3790950"/>
          </a:xfrm>
        </p:spPr>
        <p:txBody>
          <a:bodyPr/>
          <a:lstStyle/>
          <a:p>
            <a:r>
              <a:rPr lang="en-US" sz="2800" dirty="0">
                <a:solidFill>
                  <a:schemeClr val="tx1"/>
                </a:solidFill>
              </a:rPr>
              <a:t>A logical fallacy is an</a:t>
            </a:r>
            <a:r>
              <a:rPr lang="en-US" sz="2800" b="1" dirty="0">
                <a:solidFill>
                  <a:schemeClr val="tx1"/>
                </a:solidFill>
              </a:rPr>
              <a:t> error </a:t>
            </a:r>
            <a:r>
              <a:rPr lang="en-US" sz="2800" dirty="0">
                <a:solidFill>
                  <a:schemeClr val="tx1"/>
                </a:solidFill>
              </a:rPr>
              <a:t>in </a:t>
            </a:r>
            <a:r>
              <a:rPr lang="en-US" sz="2800" b="1" dirty="0">
                <a:solidFill>
                  <a:schemeClr val="tx1"/>
                </a:solidFill>
              </a:rPr>
              <a:t>reasoning</a:t>
            </a:r>
            <a:r>
              <a:rPr lang="en-US" sz="2800" dirty="0">
                <a:solidFill>
                  <a:schemeClr val="tx1"/>
                </a:solidFill>
              </a:rPr>
              <a:t> that can </a:t>
            </a:r>
            <a:r>
              <a:rPr lang="en-US" altLang="zh-CN" sz="2800" dirty="0">
                <a:solidFill>
                  <a:schemeClr val="tx1"/>
                </a:solidFill>
              </a:rPr>
              <a:t>undermine the logic of your argument. </a:t>
            </a:r>
          </a:p>
          <a:p>
            <a:endParaRPr lang="en-US" altLang="zh-CN" dirty="0">
              <a:solidFill>
                <a:schemeClr val="tx1"/>
              </a:solidFill>
            </a:endParaRPr>
          </a:p>
          <a:p>
            <a:r>
              <a:rPr lang="en-US" altLang="zh-CN" sz="2800" dirty="0">
                <a:solidFill>
                  <a:schemeClr val="tx1"/>
                </a:solidFill>
              </a:rPr>
              <a:t>Fallacies can be either </a:t>
            </a:r>
            <a:r>
              <a:rPr lang="en-US" altLang="zh-CN" sz="2800" b="1" dirty="0">
                <a:solidFill>
                  <a:schemeClr val="tx1"/>
                </a:solidFill>
              </a:rPr>
              <a:t>illegitimate arguments </a:t>
            </a:r>
            <a:r>
              <a:rPr lang="en-US" altLang="zh-CN" sz="2800" dirty="0">
                <a:solidFill>
                  <a:schemeClr val="tx1"/>
                </a:solidFill>
              </a:rPr>
              <a:t>or </a:t>
            </a:r>
            <a:r>
              <a:rPr lang="en-US" altLang="zh-CN" sz="2800" b="1" dirty="0">
                <a:solidFill>
                  <a:schemeClr val="tx1"/>
                </a:solidFill>
              </a:rPr>
              <a:t>irrelevant points</a:t>
            </a:r>
            <a:r>
              <a:rPr lang="en-US" altLang="zh-CN" sz="2800" dirty="0">
                <a:solidFill>
                  <a:schemeClr val="tx1"/>
                </a:solidFill>
              </a:rPr>
              <a:t> that cannot support your claim.</a:t>
            </a:r>
          </a:p>
        </p:txBody>
      </p:sp>
      <p:sp>
        <p:nvSpPr>
          <p:cNvPr id="8196" name="Slide Number Placeholder 3">
            <a:extLst>
              <a:ext uri="{FF2B5EF4-FFF2-40B4-BE49-F238E27FC236}">
                <a16:creationId xmlns:a16="http://schemas.microsoft.com/office/drawing/2014/main" id="{9D087D7B-B72A-7CA7-A553-7EDB795D43C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2259A506-F8A5-45B3-B6D9-68BCDFB1BB6C}" type="slidenum">
              <a:rPr lang="en-US" altLang="zh-CN" sz="1200">
                <a:solidFill>
                  <a:srgbClr val="000000"/>
                </a:solidFill>
                <a:latin typeface="Times New Roman" panose="02020603050405020304" pitchFamily="18" charset="0"/>
              </a:rPr>
              <a:pPr/>
              <a:t>3</a:t>
            </a:fld>
            <a:endParaRPr lang="en-US" altLang="zh-CN" sz="1200">
              <a:solidFill>
                <a:srgbClr val="000000"/>
              </a:solidFill>
              <a:latin typeface="Times New Roman" panose="02020603050405020304" pitchFamily="18" charset="0"/>
            </a:endParaRPr>
          </a:p>
        </p:txBody>
      </p:sp>
      <p:pic>
        <p:nvPicPr>
          <p:cNvPr id="8197" name="Picture 5">
            <a:extLst>
              <a:ext uri="{FF2B5EF4-FFF2-40B4-BE49-F238E27FC236}">
                <a16:creationId xmlns:a16="http://schemas.microsoft.com/office/drawing/2014/main" id="{44DCF5F0-EE79-7EE0-D34C-14AE7E69AE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85213" y="1624013"/>
            <a:ext cx="2543175"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Multiplication Sign 1">
            <a:extLst>
              <a:ext uri="{FF2B5EF4-FFF2-40B4-BE49-F238E27FC236}">
                <a16:creationId xmlns:a16="http://schemas.microsoft.com/office/drawing/2014/main" id="{F5767FB5-27C5-DA7E-FCF3-0C39905037C8}"/>
              </a:ext>
            </a:extLst>
          </p:cNvPr>
          <p:cNvSpPr/>
          <p:nvPr/>
        </p:nvSpPr>
        <p:spPr bwMode="auto">
          <a:xfrm>
            <a:off x="3192380" y="1624013"/>
            <a:ext cx="3433009" cy="3355556"/>
          </a:xfrm>
          <a:prstGeom prst="mathMultiply">
            <a:avLst/>
          </a:prstGeom>
          <a:solidFill>
            <a:srgbClr val="FF0000"/>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itchFamily="2" charset="2"/>
              <a:buChar char="n"/>
              <a:tabLst/>
            </a:pPr>
            <a:endParaRPr kumimoji="0" lang="en-GB" sz="2000" b="0" i="0" u="none" strike="noStrike" cap="none" normalizeH="0" baseline="0">
              <a:ln>
                <a:noFill/>
              </a:ln>
              <a:solidFill>
                <a:srgbClr val="006699"/>
              </a:solidFill>
              <a:effectLst/>
              <a:latin typeface="Palatino Linotype" pitchFamily="18"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97"/>
                                        </p:tgtEl>
                                        <p:attrNameLst>
                                          <p:attrName>style.visibility</p:attrName>
                                        </p:attrNameLst>
                                      </p:cBhvr>
                                      <p:to>
                                        <p:strVal val="visible"/>
                                      </p:to>
                                    </p:set>
                                    <p:animEffect transition="in" filter="fade">
                                      <p:cBhvr>
                                        <p:cTn id="14" dur="1000"/>
                                        <p:tgtEl>
                                          <p:spTgt spid="8197"/>
                                        </p:tgtEl>
                                      </p:cBhvr>
                                    </p:animEffect>
                                    <p:anim calcmode="lin" valueType="num">
                                      <p:cBhvr>
                                        <p:cTn id="15" dur="1000" fill="hold"/>
                                        <p:tgtEl>
                                          <p:spTgt spid="8197"/>
                                        </p:tgtEl>
                                        <p:attrNameLst>
                                          <p:attrName>ppt_x</p:attrName>
                                        </p:attrNameLst>
                                      </p:cBhvr>
                                      <p:tavLst>
                                        <p:tav tm="0">
                                          <p:val>
                                            <p:strVal val="#ppt_x"/>
                                          </p:val>
                                        </p:tav>
                                        <p:tav tm="100000">
                                          <p:val>
                                            <p:strVal val="#ppt_x"/>
                                          </p:val>
                                        </p:tav>
                                      </p:tavLst>
                                    </p:anim>
                                    <p:anim calcmode="lin" valueType="num">
                                      <p:cBhvr>
                                        <p:cTn id="16" dur="1000" fill="hold"/>
                                        <p:tgtEl>
                                          <p:spTgt spid="819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195">
                                            <p:txEl>
                                              <p:pRg st="0" end="0"/>
                                            </p:txEl>
                                          </p:spTgt>
                                        </p:tgtEl>
                                        <p:attrNameLst>
                                          <p:attrName>style.visibility</p:attrName>
                                        </p:attrNameLst>
                                      </p:cBhvr>
                                      <p:to>
                                        <p:strVal val="visible"/>
                                      </p:to>
                                    </p:set>
                                    <p:animEffect transition="in" filter="fade">
                                      <p:cBhvr>
                                        <p:cTn id="21" dur="1000"/>
                                        <p:tgtEl>
                                          <p:spTgt spid="8195">
                                            <p:txEl>
                                              <p:pRg st="0" end="0"/>
                                            </p:txEl>
                                          </p:spTgt>
                                        </p:tgtEl>
                                      </p:cBhvr>
                                    </p:animEffect>
                                    <p:anim calcmode="lin" valueType="num">
                                      <p:cBhvr>
                                        <p:cTn id="22" dur="1000" fill="hold"/>
                                        <p:tgtEl>
                                          <p:spTgt spid="819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1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195">
                                            <p:txEl>
                                              <p:pRg st="2" end="2"/>
                                            </p:txEl>
                                          </p:spTgt>
                                        </p:tgtEl>
                                        <p:attrNameLst>
                                          <p:attrName>style.visibility</p:attrName>
                                        </p:attrNameLst>
                                      </p:cBhvr>
                                      <p:to>
                                        <p:strVal val="visible"/>
                                      </p:to>
                                    </p:set>
                                    <p:animEffect transition="in" filter="fade">
                                      <p:cBhvr>
                                        <p:cTn id="28" dur="1000"/>
                                        <p:tgtEl>
                                          <p:spTgt spid="8195">
                                            <p:txEl>
                                              <p:pRg st="2" end="2"/>
                                            </p:txEl>
                                          </p:spTgt>
                                        </p:tgtEl>
                                      </p:cBhvr>
                                    </p:animEffect>
                                    <p:anim calcmode="lin" valueType="num">
                                      <p:cBhvr>
                                        <p:cTn id="29" dur="1000" fill="hold"/>
                                        <p:tgtEl>
                                          <p:spTgt spid="819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19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build="p"/>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84919FA-9BFF-9726-E440-2F32E8B64F8A}"/>
              </a:ext>
            </a:extLst>
          </p:cNvPr>
          <p:cNvSpPr>
            <a:spLocks noGrp="1"/>
          </p:cNvSpPr>
          <p:nvPr>
            <p:ph type="title"/>
          </p:nvPr>
        </p:nvSpPr>
        <p:spPr>
          <a:xfrm>
            <a:off x="812800" y="609600"/>
            <a:ext cx="10464800" cy="890588"/>
          </a:xfrm>
        </p:spPr>
        <p:txBody>
          <a:bodyPr/>
          <a:lstStyle/>
          <a:p>
            <a:r>
              <a:rPr lang="en-US" altLang="zh-CN" dirty="0"/>
              <a:t>13. False Cause</a:t>
            </a:r>
            <a:endParaRPr lang="zh-CN" altLang="en-US" dirty="0"/>
          </a:p>
        </p:txBody>
      </p:sp>
      <p:sp>
        <p:nvSpPr>
          <p:cNvPr id="3" name="Content Placeholder 2">
            <a:extLst>
              <a:ext uri="{FF2B5EF4-FFF2-40B4-BE49-F238E27FC236}">
                <a16:creationId xmlns:a16="http://schemas.microsoft.com/office/drawing/2014/main" id="{92AEA025-7BA2-F8EC-3C7C-EF524FFCF91E}"/>
              </a:ext>
            </a:extLst>
          </p:cNvPr>
          <p:cNvSpPr>
            <a:spLocks noGrp="1"/>
          </p:cNvSpPr>
          <p:nvPr>
            <p:ph idx="1"/>
          </p:nvPr>
        </p:nvSpPr>
        <p:spPr>
          <a:xfrm>
            <a:off x="650315" y="1519238"/>
            <a:ext cx="10198100" cy="1568450"/>
          </a:xfrm>
        </p:spPr>
        <p:txBody>
          <a:bodyPr/>
          <a:lstStyle/>
          <a:p>
            <a:r>
              <a:rPr lang="en-US" altLang="zh-CN" sz="2800" dirty="0">
                <a:solidFill>
                  <a:schemeClr val="tx1"/>
                </a:solidFill>
              </a:rPr>
              <a:t>The false cause fallacy occurs when </a:t>
            </a:r>
            <a:r>
              <a:rPr lang="en-GB" sz="2800" dirty="0">
                <a:solidFill>
                  <a:schemeClr val="tx2">
                    <a:lumMod val="60000"/>
                    <a:lumOff val="40000"/>
                  </a:schemeClr>
                </a:solidFill>
              </a:rPr>
              <a:t>someone incorrectly identifies the cause of something</a:t>
            </a:r>
          </a:p>
          <a:p>
            <a:r>
              <a:rPr lang="en-US" altLang="zh-CN" sz="2800" dirty="0">
                <a:solidFill>
                  <a:schemeClr val="tx1"/>
                </a:solidFill>
              </a:rPr>
              <a:t>Assuming causation based on</a:t>
            </a:r>
            <a:r>
              <a:rPr lang="en-US" altLang="zh-CN" sz="2800" dirty="0">
                <a:solidFill>
                  <a:schemeClr val="tx2">
                    <a:lumMod val="60000"/>
                    <a:lumOff val="40000"/>
                  </a:schemeClr>
                </a:solidFill>
              </a:rPr>
              <a:t> correlation </a:t>
            </a:r>
            <a:r>
              <a:rPr lang="en-US" altLang="zh-CN" sz="2800" dirty="0">
                <a:solidFill>
                  <a:schemeClr val="tx1"/>
                </a:solidFill>
              </a:rPr>
              <a:t>or </a:t>
            </a:r>
            <a:r>
              <a:rPr lang="en-US" altLang="zh-CN" sz="2800" dirty="0">
                <a:solidFill>
                  <a:schemeClr val="tx2">
                    <a:lumMod val="60000"/>
                    <a:lumOff val="40000"/>
                  </a:schemeClr>
                </a:solidFill>
              </a:rPr>
              <a:t>coincidence. </a:t>
            </a:r>
          </a:p>
          <a:p>
            <a:endParaRPr lang="en-GB" sz="2800" dirty="0">
              <a:solidFill>
                <a:schemeClr val="tx2">
                  <a:lumMod val="60000"/>
                  <a:lumOff val="40000"/>
                </a:schemeClr>
              </a:solidFill>
            </a:endParaRPr>
          </a:p>
          <a:p>
            <a:pPr marL="0" indent="0">
              <a:buFont typeface="Wingdings" pitchFamily="2" charset="2"/>
              <a:buNone/>
              <a:defRPr/>
            </a:pPr>
            <a:endParaRPr lang="zh-CN" altLang="en-US" dirty="0"/>
          </a:p>
        </p:txBody>
      </p:sp>
      <p:sp>
        <p:nvSpPr>
          <p:cNvPr id="24580" name="Slide Number Placeholder 3">
            <a:extLst>
              <a:ext uri="{FF2B5EF4-FFF2-40B4-BE49-F238E27FC236}">
                <a16:creationId xmlns:a16="http://schemas.microsoft.com/office/drawing/2014/main" id="{A7FCC2ED-49F2-F1AA-EBA2-98967A5A677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EE6298C-3470-485E-89A9-85F961A279C8}" type="slidenum">
              <a:rPr lang="en-US" altLang="zh-CN" sz="1200">
                <a:solidFill>
                  <a:srgbClr val="000000"/>
                </a:solidFill>
                <a:latin typeface="Times New Roman" panose="02020603050405020304" pitchFamily="18" charset="0"/>
              </a:rPr>
              <a:pPr/>
              <a:t>30</a:t>
            </a:fld>
            <a:endParaRPr lang="en-US" altLang="zh-CN" sz="1200">
              <a:solidFill>
                <a:srgbClr val="000000"/>
              </a:solidFill>
              <a:latin typeface="Times New Roman" panose="02020603050405020304" pitchFamily="18" charset="0"/>
            </a:endParaRPr>
          </a:p>
        </p:txBody>
      </p:sp>
      <p:pic>
        <p:nvPicPr>
          <p:cNvPr id="9220" name="Picture 4" descr="Critical Thinking and Decision-Making: Logical Fallacies">
            <a:extLst>
              <a:ext uri="{FF2B5EF4-FFF2-40B4-BE49-F238E27FC236}">
                <a16:creationId xmlns:a16="http://schemas.microsoft.com/office/drawing/2014/main" id="{4B3ED6A8-863B-4D6F-3F34-358F22960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010" y="3223303"/>
            <a:ext cx="4173979" cy="23429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2A549A-CE79-399F-7E48-9BC30B26F0C9}"/>
              </a:ext>
            </a:extLst>
          </p:cNvPr>
          <p:cNvSpPr txBox="1"/>
          <p:nvPr/>
        </p:nvSpPr>
        <p:spPr>
          <a:xfrm>
            <a:off x="1880038" y="5698776"/>
            <a:ext cx="9499162" cy="523220"/>
          </a:xfrm>
          <a:prstGeom prst="rect">
            <a:avLst/>
          </a:prstGeom>
          <a:noFill/>
        </p:spPr>
        <p:txBody>
          <a:bodyPr wrap="square">
            <a:spAutoFit/>
          </a:bodyPr>
          <a:lstStyle/>
          <a:p>
            <a:pPr>
              <a:defRPr/>
            </a:pPr>
            <a:r>
              <a:rPr lang="en-US" altLang="zh-CN" sz="2800" dirty="0">
                <a:solidFill>
                  <a:schemeClr val="tx2">
                    <a:lumMod val="60000"/>
                    <a:lumOff val="40000"/>
                  </a:schemeClr>
                </a:solidFill>
                <a:latin typeface="Times New Roman" panose="02020603050405020304" pitchFamily="18" charset="0"/>
                <a:cs typeface="Times New Roman" panose="02020603050405020304" pitchFamily="18" charset="0"/>
              </a:rPr>
              <a:t>e.g., </a:t>
            </a:r>
            <a:r>
              <a:rPr lang="en-GB" altLang="zh-CN" sz="2800" dirty="0">
                <a:solidFill>
                  <a:schemeClr val="tx2">
                    <a:lumMod val="60000"/>
                    <a:lumOff val="40000"/>
                  </a:schemeClr>
                </a:solidFill>
                <a:latin typeface="Times New Roman" panose="02020603050405020304" pitchFamily="18" charset="0"/>
                <a:cs typeface="Times New Roman" panose="02020603050405020304" pitchFamily="18" charset="0"/>
              </a:rPr>
              <a:t>D</a:t>
            </a:r>
            <a:r>
              <a:rPr lang="en-GB" sz="2800" dirty="0">
                <a:solidFill>
                  <a:schemeClr val="tx2">
                    <a:lumMod val="60000"/>
                    <a:lumOff val="40000"/>
                  </a:schemeClr>
                </a:solidFill>
                <a:latin typeface="Times New Roman" panose="02020603050405020304" pitchFamily="18" charset="0"/>
                <a:cs typeface="Times New Roman" panose="02020603050405020304" pitchFamily="18" charset="0"/>
              </a:rPr>
              <a:t>inosaurs become extinct because they eat vegetables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fade">
                                      <p:cBhvr>
                                        <p:cTn id="7" dur="1000"/>
                                        <p:tgtEl>
                                          <p:spTgt spid="24578"/>
                                        </p:tgtEl>
                                      </p:cBhvr>
                                    </p:animEffect>
                                    <p:anim calcmode="lin" valueType="num">
                                      <p:cBhvr>
                                        <p:cTn id="8" dur="1000" fill="hold"/>
                                        <p:tgtEl>
                                          <p:spTgt spid="24578"/>
                                        </p:tgtEl>
                                        <p:attrNameLst>
                                          <p:attrName>ppt_x</p:attrName>
                                        </p:attrNameLst>
                                      </p:cBhvr>
                                      <p:tavLst>
                                        <p:tav tm="0">
                                          <p:val>
                                            <p:strVal val="#ppt_x"/>
                                          </p:val>
                                        </p:tav>
                                        <p:tav tm="100000">
                                          <p:val>
                                            <p:strVal val="#ppt_x"/>
                                          </p:val>
                                        </p:tav>
                                      </p:tavLst>
                                    </p:anim>
                                    <p:anim calcmode="lin" valueType="num">
                                      <p:cBhvr>
                                        <p:cTn id="9" dur="1000" fill="hold"/>
                                        <p:tgtEl>
                                          <p:spTgt spid="245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220"/>
                                        </p:tgtEl>
                                        <p:attrNameLst>
                                          <p:attrName>style.visibility</p:attrName>
                                        </p:attrNameLst>
                                      </p:cBhvr>
                                      <p:to>
                                        <p:strVal val="visible"/>
                                      </p:to>
                                    </p:set>
                                    <p:animEffect transition="in" filter="fade">
                                      <p:cBhvr>
                                        <p:cTn id="28" dur="1000"/>
                                        <p:tgtEl>
                                          <p:spTgt spid="9220"/>
                                        </p:tgtEl>
                                      </p:cBhvr>
                                    </p:animEffect>
                                    <p:anim calcmode="lin" valueType="num">
                                      <p:cBhvr>
                                        <p:cTn id="29" dur="1000" fill="hold"/>
                                        <p:tgtEl>
                                          <p:spTgt spid="9220"/>
                                        </p:tgtEl>
                                        <p:attrNameLst>
                                          <p:attrName>ppt_x</p:attrName>
                                        </p:attrNameLst>
                                      </p:cBhvr>
                                      <p:tavLst>
                                        <p:tav tm="0">
                                          <p:val>
                                            <p:strVal val="#ppt_x"/>
                                          </p:val>
                                        </p:tav>
                                        <p:tav tm="100000">
                                          <p:val>
                                            <p:strVal val="#ppt_x"/>
                                          </p:val>
                                        </p:tav>
                                      </p:tavLst>
                                    </p:anim>
                                    <p:anim calcmode="lin" valueType="num">
                                      <p:cBhvr>
                                        <p:cTn id="30" dur="1000" fill="hold"/>
                                        <p:tgtEl>
                                          <p:spTgt spid="922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P spid="3" grpId="0" build="p"/>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6278-8722-90E5-101C-1F8D512E7AAD}"/>
              </a:ext>
            </a:extLst>
          </p:cNvPr>
          <p:cNvSpPr>
            <a:spLocks noGrp="1"/>
          </p:cNvSpPr>
          <p:nvPr>
            <p:ph type="title"/>
          </p:nvPr>
        </p:nvSpPr>
        <p:spPr/>
        <p:txBody>
          <a:bodyPr/>
          <a:lstStyle/>
          <a:p>
            <a:endParaRPr lang="en-GB" dirty="0"/>
          </a:p>
        </p:txBody>
      </p:sp>
      <p:sp>
        <p:nvSpPr>
          <p:cNvPr id="4" name="Slide Number Placeholder 3">
            <a:extLst>
              <a:ext uri="{FF2B5EF4-FFF2-40B4-BE49-F238E27FC236}">
                <a16:creationId xmlns:a16="http://schemas.microsoft.com/office/drawing/2014/main" id="{9D249095-F328-6E14-C030-69C507CE4E24}"/>
              </a:ext>
            </a:extLst>
          </p:cNvPr>
          <p:cNvSpPr>
            <a:spLocks noGrp="1"/>
          </p:cNvSpPr>
          <p:nvPr>
            <p:ph type="sldNum" sz="quarter" idx="10"/>
          </p:nvPr>
        </p:nvSpPr>
        <p:spPr/>
        <p:txBody>
          <a:bodyPr/>
          <a:lstStyle/>
          <a:p>
            <a:pPr>
              <a:defRPr/>
            </a:pPr>
            <a:fld id="{78680641-AFE8-494E-9F12-722639309D56}" type="slidenum">
              <a:rPr lang="en-US" altLang="zh-CN" smtClean="0"/>
              <a:pPr>
                <a:defRPr/>
              </a:pPr>
              <a:t>31</a:t>
            </a:fld>
            <a:endParaRPr lang="en-US" altLang="zh-CN"/>
          </a:p>
        </p:txBody>
      </p:sp>
      <p:pic>
        <p:nvPicPr>
          <p:cNvPr id="2050" name="Picture 2" descr="Correlation_vs_causation">
            <a:extLst>
              <a:ext uri="{FF2B5EF4-FFF2-40B4-BE49-F238E27FC236}">
                <a16:creationId xmlns:a16="http://schemas.microsoft.com/office/drawing/2014/main" id="{CC3183DC-79CA-DA47-0A32-ADC5E0274E7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90494" y="716693"/>
            <a:ext cx="6443905" cy="49746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649DC9-5BEA-4A03-6CC8-F1ECAFB857F0}"/>
              </a:ext>
            </a:extLst>
          </p:cNvPr>
          <p:cNvSpPr txBox="1"/>
          <p:nvPr/>
        </p:nvSpPr>
        <p:spPr>
          <a:xfrm>
            <a:off x="4420630" y="5845428"/>
            <a:ext cx="6098058" cy="400110"/>
          </a:xfrm>
          <a:prstGeom prst="rect">
            <a:avLst/>
          </a:prstGeom>
          <a:noFill/>
        </p:spPr>
        <p:txBody>
          <a:bodyPr wrap="square">
            <a:spAutoFit/>
          </a:bodyPr>
          <a:lstStyle/>
          <a:p>
            <a:r>
              <a:rPr lang="en-GB" dirty="0"/>
              <a:t>Source: Wikimedia Commons</a:t>
            </a:r>
          </a:p>
        </p:txBody>
      </p:sp>
      <p:sp>
        <p:nvSpPr>
          <p:cNvPr id="5" name="TextBox 4">
            <a:extLst>
              <a:ext uri="{FF2B5EF4-FFF2-40B4-BE49-F238E27FC236}">
                <a16:creationId xmlns:a16="http://schemas.microsoft.com/office/drawing/2014/main" id="{80ECF394-CC98-DC7F-561A-628C1CBDE997}"/>
              </a:ext>
            </a:extLst>
          </p:cNvPr>
          <p:cNvSpPr txBox="1"/>
          <p:nvPr/>
        </p:nvSpPr>
        <p:spPr>
          <a:xfrm>
            <a:off x="8401193" y="1607280"/>
            <a:ext cx="6098058" cy="461665"/>
          </a:xfrm>
          <a:prstGeom prst="rect">
            <a:avLst/>
          </a:prstGeom>
          <a:noFill/>
        </p:spPr>
        <p:txBody>
          <a:bodyPr wrap="square">
            <a:spAutoFit/>
          </a:bodyPr>
          <a:lstStyle/>
          <a:p>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ice-cream sales </a:t>
            </a:r>
            <a:endParaRPr lang="en-GB"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F278C1F-F438-F618-C144-7D42EEAFBF35}"/>
              </a:ext>
            </a:extLst>
          </p:cNvPr>
          <p:cNvSpPr txBox="1"/>
          <p:nvPr/>
        </p:nvSpPr>
        <p:spPr>
          <a:xfrm>
            <a:off x="8330171" y="4229842"/>
            <a:ext cx="2947429" cy="461665"/>
          </a:xfrm>
          <a:prstGeom prst="rect">
            <a:avLst/>
          </a:prstGeom>
          <a:noFill/>
        </p:spPr>
        <p:txBody>
          <a:bodyPr wrap="square">
            <a:spAutoFit/>
          </a:bodyPr>
          <a:lstStyle/>
          <a:p>
            <a:r>
              <a:rPr lang="en-US" sz="2400" dirty="0">
                <a:solidFill>
                  <a:srgbClr val="333333"/>
                </a:solidFill>
                <a:highlight>
                  <a:srgbClr val="FFFFFF"/>
                </a:highlight>
                <a:latin typeface="Times New Roman" panose="02020603050405020304" pitchFamily="18" charset="0"/>
                <a:cs typeface="Times New Roman" panose="02020603050405020304" pitchFamily="18" charset="0"/>
              </a:rPr>
              <a:t>house burglaries </a:t>
            </a:r>
            <a:endParaRPr lang="en-GB" sz="2400" dirty="0">
              <a:solidFill>
                <a:srgbClr val="333333"/>
              </a:solidFill>
              <a:highlight>
                <a:srgbClr val="FFFFFF"/>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3440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01C5E-5364-4A0B-98E6-EFB0C97A2D36}"/>
              </a:ext>
            </a:extLst>
          </p:cNvPr>
          <p:cNvSpPr>
            <a:spLocks noGrp="1"/>
          </p:cNvSpPr>
          <p:nvPr>
            <p:ph type="title"/>
          </p:nvPr>
        </p:nvSpPr>
        <p:spPr/>
        <p:txBody>
          <a:bodyPr/>
          <a:lstStyle/>
          <a:p>
            <a:r>
              <a:rPr lang="en-US" dirty="0"/>
              <a:t> Two most common forms this fallacy</a:t>
            </a:r>
            <a:br>
              <a:rPr lang="en-GB" dirty="0"/>
            </a:br>
            <a:endParaRPr lang="en-GB" dirty="0"/>
          </a:p>
        </p:txBody>
      </p:sp>
      <p:sp>
        <p:nvSpPr>
          <p:cNvPr id="3" name="Content Placeholder 2">
            <a:extLst>
              <a:ext uri="{FF2B5EF4-FFF2-40B4-BE49-F238E27FC236}">
                <a16:creationId xmlns:a16="http://schemas.microsoft.com/office/drawing/2014/main" id="{B2FA2120-138A-6295-4E4A-D61A510693E4}"/>
              </a:ext>
            </a:extLst>
          </p:cNvPr>
          <p:cNvSpPr>
            <a:spLocks noGrp="1"/>
          </p:cNvSpPr>
          <p:nvPr>
            <p:ph idx="1"/>
          </p:nvPr>
        </p:nvSpPr>
        <p:spPr>
          <a:xfrm>
            <a:off x="863600" y="1578722"/>
            <a:ext cx="10464800" cy="4443460"/>
          </a:xfrm>
        </p:spPr>
        <p:txBody>
          <a:bodyPr/>
          <a:lstStyle/>
          <a:p>
            <a:pPr>
              <a:lnSpc>
                <a:spcPct val="150000"/>
              </a:lnSpc>
            </a:pPr>
            <a:r>
              <a:rPr lang="en-GB" sz="2800" b="1" i="0" dirty="0">
                <a:solidFill>
                  <a:schemeClr val="tx2">
                    <a:lumMod val="60000"/>
                    <a:lumOff val="40000"/>
                  </a:schemeClr>
                </a:solidFill>
                <a:effectLst/>
              </a:rPr>
              <a:t>Type 1: Post Hoc Ergo Propter Hoc</a:t>
            </a:r>
          </a:p>
          <a:p>
            <a:pPr algn="l" fontAlgn="base">
              <a:lnSpc>
                <a:spcPct val="150000"/>
              </a:lnSpc>
            </a:pPr>
            <a:r>
              <a:rPr lang="en-US" sz="2800" b="0" i="0" dirty="0">
                <a:solidFill>
                  <a:srgbClr val="3A3A3A"/>
                </a:solidFill>
                <a:effectLst/>
              </a:rPr>
              <a:t>It has the structure:</a:t>
            </a:r>
            <a:r>
              <a:rPr lang="en-US" sz="2800" b="1" i="0" dirty="0">
                <a:solidFill>
                  <a:srgbClr val="3A3A3A"/>
                </a:solidFill>
                <a:effectLst/>
              </a:rPr>
              <a:t> </a:t>
            </a:r>
            <a:r>
              <a:rPr lang="en-US" sz="2800" b="1" i="1" dirty="0">
                <a:solidFill>
                  <a:schemeClr val="tx2">
                    <a:lumMod val="60000"/>
                    <a:lumOff val="40000"/>
                  </a:schemeClr>
                </a:solidFill>
                <a:effectLst/>
              </a:rPr>
              <a:t>X </a:t>
            </a:r>
            <a:r>
              <a:rPr lang="en-US" sz="2800" b="1" i="0" dirty="0">
                <a:solidFill>
                  <a:schemeClr val="tx2">
                    <a:lumMod val="60000"/>
                    <a:lumOff val="40000"/>
                  </a:schemeClr>
                </a:solidFill>
                <a:effectLst/>
              </a:rPr>
              <a:t>causes </a:t>
            </a:r>
            <a:r>
              <a:rPr lang="en-US" sz="2800" b="1" i="1" dirty="0">
                <a:solidFill>
                  <a:schemeClr val="tx2">
                    <a:lumMod val="60000"/>
                    <a:lumOff val="40000"/>
                  </a:schemeClr>
                </a:solidFill>
                <a:effectLst/>
              </a:rPr>
              <a:t>Y </a:t>
            </a:r>
            <a:r>
              <a:rPr lang="en-US" sz="2800" b="1" i="0" dirty="0">
                <a:solidFill>
                  <a:schemeClr val="tx2">
                    <a:lumMod val="60000"/>
                    <a:lumOff val="40000"/>
                  </a:schemeClr>
                </a:solidFill>
                <a:effectLst/>
              </a:rPr>
              <a:t>because Y</a:t>
            </a:r>
            <a:r>
              <a:rPr lang="en-US" sz="2800" b="1" i="1" dirty="0">
                <a:solidFill>
                  <a:schemeClr val="tx2">
                    <a:lumMod val="60000"/>
                    <a:lumOff val="40000"/>
                  </a:schemeClr>
                </a:solidFill>
                <a:effectLst/>
              </a:rPr>
              <a:t> </a:t>
            </a:r>
            <a:r>
              <a:rPr lang="en-US" sz="2800" b="1" i="0" dirty="0">
                <a:solidFill>
                  <a:schemeClr val="tx2">
                    <a:lumMod val="60000"/>
                    <a:lumOff val="40000"/>
                  </a:schemeClr>
                </a:solidFill>
                <a:effectLst/>
              </a:rPr>
              <a:t>happened </a:t>
            </a:r>
            <a:r>
              <a:rPr lang="en-US" altLang="zh-CN" sz="2800" b="1" dirty="0">
                <a:solidFill>
                  <a:schemeClr val="tx2">
                    <a:lumMod val="60000"/>
                    <a:lumOff val="40000"/>
                  </a:schemeClr>
                </a:solidFill>
              </a:rPr>
              <a:t>after X</a:t>
            </a:r>
            <a:r>
              <a:rPr lang="en-US" sz="2800" b="0" i="0" dirty="0">
                <a:solidFill>
                  <a:schemeClr val="tx2">
                    <a:lumMod val="60000"/>
                    <a:lumOff val="40000"/>
                  </a:schemeClr>
                </a:solidFill>
                <a:effectLst/>
              </a:rPr>
              <a:t>.</a:t>
            </a:r>
          </a:p>
          <a:p>
            <a:pPr>
              <a:lnSpc>
                <a:spcPct val="150000"/>
              </a:lnSpc>
            </a:pPr>
            <a:endParaRPr lang="en-GB" sz="1600" b="1" i="0" dirty="0">
              <a:solidFill>
                <a:srgbClr val="C00000"/>
              </a:solidFill>
              <a:effectLst/>
            </a:endParaRPr>
          </a:p>
          <a:p>
            <a:pPr>
              <a:lnSpc>
                <a:spcPct val="150000"/>
              </a:lnSpc>
            </a:pPr>
            <a:r>
              <a:rPr lang="en-GB" sz="2800" b="1" i="0" dirty="0">
                <a:solidFill>
                  <a:srgbClr val="C00000"/>
                </a:solidFill>
                <a:effectLst/>
              </a:rPr>
              <a:t>Type 2: Cum Hoc Ergo Propter Hoc</a:t>
            </a:r>
          </a:p>
          <a:p>
            <a:pPr>
              <a:lnSpc>
                <a:spcPct val="150000"/>
              </a:lnSpc>
            </a:pPr>
            <a:r>
              <a:rPr lang="en-US" sz="2800" i="0" dirty="0">
                <a:solidFill>
                  <a:srgbClr val="3A3A3A"/>
                </a:solidFill>
                <a:effectLst/>
              </a:rPr>
              <a:t>It has the structure: </a:t>
            </a:r>
            <a:r>
              <a:rPr lang="en-US" sz="2800" b="1" i="1" dirty="0">
                <a:solidFill>
                  <a:srgbClr val="C00000"/>
                </a:solidFill>
                <a:effectLst/>
              </a:rPr>
              <a:t>X</a:t>
            </a:r>
            <a:r>
              <a:rPr lang="en-US" sz="2800" b="1" i="0" dirty="0">
                <a:solidFill>
                  <a:srgbClr val="C00000"/>
                </a:solidFill>
                <a:effectLst/>
              </a:rPr>
              <a:t> causes </a:t>
            </a:r>
            <a:r>
              <a:rPr lang="en-US" sz="2800" b="1" i="1" dirty="0">
                <a:solidFill>
                  <a:srgbClr val="C00000"/>
                </a:solidFill>
                <a:effectLst/>
              </a:rPr>
              <a:t>Y,</a:t>
            </a:r>
            <a:r>
              <a:rPr lang="en-US" sz="2800" b="1" i="0" dirty="0">
                <a:solidFill>
                  <a:srgbClr val="C00000"/>
                </a:solidFill>
                <a:effectLst/>
              </a:rPr>
              <a:t> because </a:t>
            </a:r>
            <a:r>
              <a:rPr lang="en-US" sz="2800" b="1" i="1" dirty="0">
                <a:solidFill>
                  <a:srgbClr val="C00000"/>
                </a:solidFill>
                <a:effectLst/>
              </a:rPr>
              <a:t>X</a:t>
            </a:r>
            <a:r>
              <a:rPr lang="en-US" sz="2800" b="1" i="0" dirty="0">
                <a:solidFill>
                  <a:srgbClr val="C00000"/>
                </a:solidFill>
                <a:effectLst/>
              </a:rPr>
              <a:t> and </a:t>
            </a:r>
            <a:r>
              <a:rPr lang="en-US" sz="2800" b="1" i="1" dirty="0">
                <a:solidFill>
                  <a:srgbClr val="C00000"/>
                </a:solidFill>
                <a:effectLst/>
              </a:rPr>
              <a:t>Y</a:t>
            </a:r>
            <a:r>
              <a:rPr lang="en-US" sz="2800" b="1" i="0" dirty="0">
                <a:solidFill>
                  <a:srgbClr val="C00000"/>
                </a:solidFill>
                <a:effectLst/>
              </a:rPr>
              <a:t> happened at the same time.</a:t>
            </a:r>
          </a:p>
          <a:p>
            <a:endParaRPr lang="en-GB" dirty="0"/>
          </a:p>
        </p:txBody>
      </p:sp>
      <p:sp>
        <p:nvSpPr>
          <p:cNvPr id="4" name="Slide Number Placeholder 3">
            <a:extLst>
              <a:ext uri="{FF2B5EF4-FFF2-40B4-BE49-F238E27FC236}">
                <a16:creationId xmlns:a16="http://schemas.microsoft.com/office/drawing/2014/main" id="{7335E01E-D593-E8DE-C886-97D13888C77D}"/>
              </a:ext>
            </a:extLst>
          </p:cNvPr>
          <p:cNvSpPr>
            <a:spLocks noGrp="1"/>
          </p:cNvSpPr>
          <p:nvPr>
            <p:ph type="sldNum" sz="quarter" idx="10"/>
          </p:nvPr>
        </p:nvSpPr>
        <p:spPr/>
        <p:txBody>
          <a:bodyPr/>
          <a:lstStyle/>
          <a:p>
            <a:pPr>
              <a:defRPr/>
            </a:pPr>
            <a:fld id="{78680641-AFE8-494E-9F12-722639309D56}" type="slidenum">
              <a:rPr lang="en-US" altLang="zh-CN" smtClean="0"/>
              <a:pPr>
                <a:defRPr/>
              </a:pPr>
              <a:t>32</a:t>
            </a:fld>
            <a:endParaRPr lang="en-US" altLang="zh-CN"/>
          </a:p>
        </p:txBody>
      </p:sp>
    </p:spTree>
    <p:extLst>
      <p:ext uri="{BB962C8B-B14F-4D97-AF65-F5344CB8AC3E}">
        <p14:creationId xmlns:p14="http://schemas.microsoft.com/office/powerpoint/2010/main" val="28940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F4914-AA8E-FF1D-F10C-6E5890C71227}"/>
              </a:ext>
            </a:extLst>
          </p:cNvPr>
          <p:cNvSpPr>
            <a:spLocks noGrp="1"/>
          </p:cNvSpPr>
          <p:nvPr>
            <p:ph type="title"/>
          </p:nvPr>
        </p:nvSpPr>
        <p:spPr/>
        <p:txBody>
          <a:bodyPr/>
          <a:lstStyle/>
          <a:p>
            <a:r>
              <a:rPr lang="en-GB" dirty="0"/>
              <a:t>Some more examples</a:t>
            </a:r>
          </a:p>
        </p:txBody>
      </p:sp>
      <p:sp>
        <p:nvSpPr>
          <p:cNvPr id="4" name="Slide Number Placeholder 3">
            <a:extLst>
              <a:ext uri="{FF2B5EF4-FFF2-40B4-BE49-F238E27FC236}">
                <a16:creationId xmlns:a16="http://schemas.microsoft.com/office/drawing/2014/main" id="{C36E6B78-D0C6-C38F-9351-EC72E2898DF6}"/>
              </a:ext>
            </a:extLst>
          </p:cNvPr>
          <p:cNvSpPr>
            <a:spLocks noGrp="1"/>
          </p:cNvSpPr>
          <p:nvPr>
            <p:ph type="sldNum" sz="quarter" idx="10"/>
          </p:nvPr>
        </p:nvSpPr>
        <p:spPr/>
        <p:txBody>
          <a:bodyPr/>
          <a:lstStyle/>
          <a:p>
            <a:pPr>
              <a:defRPr/>
            </a:pPr>
            <a:fld id="{78680641-AFE8-494E-9F12-722639309D56}" type="slidenum">
              <a:rPr lang="en-US" altLang="zh-CN" smtClean="0"/>
              <a:pPr>
                <a:defRPr/>
              </a:pPr>
              <a:t>33</a:t>
            </a:fld>
            <a:endParaRPr lang="en-US" altLang="zh-CN"/>
          </a:p>
        </p:txBody>
      </p:sp>
      <p:sp>
        <p:nvSpPr>
          <p:cNvPr id="7" name="TextBox 6">
            <a:extLst>
              <a:ext uri="{FF2B5EF4-FFF2-40B4-BE49-F238E27FC236}">
                <a16:creationId xmlns:a16="http://schemas.microsoft.com/office/drawing/2014/main" id="{CF832FC9-842B-C105-EF4A-B5E040D7C1AE}"/>
              </a:ext>
            </a:extLst>
          </p:cNvPr>
          <p:cNvSpPr txBox="1"/>
          <p:nvPr/>
        </p:nvSpPr>
        <p:spPr>
          <a:xfrm>
            <a:off x="703618" y="3541932"/>
            <a:ext cx="6707835" cy="2554545"/>
          </a:xfrm>
          <a:prstGeom prst="rect">
            <a:avLst/>
          </a:prstGeom>
          <a:solidFill>
            <a:schemeClr val="accent3">
              <a:lumMod val="95000"/>
            </a:schemeClr>
          </a:solidFill>
        </p:spPr>
        <p:txBody>
          <a:bodyPr wrap="square">
            <a:spAutoFit/>
          </a:bodyPr>
          <a:lstStyle/>
          <a:p>
            <a:r>
              <a:rPr lang="en-US" sz="3200" b="1" i="0" dirty="0">
                <a:solidFill>
                  <a:srgbClr val="3A3A3A"/>
                </a:solidFill>
                <a:effectLst/>
                <a:latin typeface="Times New Roman" panose="02020603050405020304" pitchFamily="18" charset="0"/>
                <a:cs typeface="Times New Roman" panose="02020603050405020304" pitchFamily="18" charset="0"/>
              </a:rPr>
              <a:t>Scenario 2: </a:t>
            </a:r>
            <a:r>
              <a:rPr lang="en-US" sz="3200" b="0" i="0" dirty="0">
                <a:solidFill>
                  <a:srgbClr val="3A3A3A"/>
                </a:solidFill>
                <a:effectLst/>
                <a:latin typeface="Times New Roman" panose="02020603050405020304" pitchFamily="18" charset="0"/>
                <a:cs typeface="Times New Roman" panose="02020603050405020304" pitchFamily="18" charset="0"/>
              </a:rPr>
              <a:t>Natalia is a very skeptical person. She thinks to herself that if hospitals really made people better, they wouldn’t always be full of sick people.</a:t>
            </a:r>
          </a:p>
        </p:txBody>
      </p:sp>
      <p:sp>
        <p:nvSpPr>
          <p:cNvPr id="10" name="TextBox 9">
            <a:extLst>
              <a:ext uri="{FF2B5EF4-FFF2-40B4-BE49-F238E27FC236}">
                <a16:creationId xmlns:a16="http://schemas.microsoft.com/office/drawing/2014/main" id="{F76D7B3C-61FF-BF4F-402C-F3801C237DA5}"/>
              </a:ext>
            </a:extLst>
          </p:cNvPr>
          <p:cNvSpPr txBox="1"/>
          <p:nvPr/>
        </p:nvSpPr>
        <p:spPr>
          <a:xfrm>
            <a:off x="703618" y="1500187"/>
            <a:ext cx="6707835" cy="2000548"/>
          </a:xfrm>
          <a:prstGeom prst="rect">
            <a:avLst/>
          </a:prstGeom>
          <a:solidFill>
            <a:schemeClr val="accent3">
              <a:lumMod val="95000"/>
            </a:schemeClr>
          </a:solidFill>
        </p:spPr>
        <p:txBody>
          <a:bodyPr wrap="square">
            <a:spAutoFit/>
          </a:bodyPr>
          <a:lstStyle/>
          <a:p>
            <a:r>
              <a:rPr lang="en-US" sz="3200" b="1" i="0" dirty="0">
                <a:solidFill>
                  <a:srgbClr val="3A3A3A"/>
                </a:solidFill>
                <a:effectLst/>
                <a:latin typeface="Times New Roman" panose="02020603050405020304" pitchFamily="18" charset="0"/>
                <a:cs typeface="Times New Roman" panose="02020603050405020304" pitchFamily="18" charset="0"/>
              </a:rPr>
              <a:t>Scenario 1: </a:t>
            </a:r>
            <a:r>
              <a:rPr lang="en-US" sz="3200" b="0" i="0" dirty="0">
                <a:solidFill>
                  <a:srgbClr val="3A3A3A"/>
                </a:solidFill>
                <a:effectLst/>
                <a:latin typeface="Times New Roman" panose="02020603050405020304" pitchFamily="18" charset="0"/>
                <a:cs typeface="Times New Roman" panose="02020603050405020304" pitchFamily="18" charset="0"/>
              </a:rPr>
              <a:t>I drank bottled water and now I am sick, so the water must have made me sick.</a:t>
            </a:r>
          </a:p>
          <a:p>
            <a:endParaRPr lang="en-GB" sz="2800" dirty="0">
              <a:latin typeface="Times New Roman" panose="02020603050405020304" pitchFamily="18" charset="0"/>
              <a:cs typeface="Times New Roman" panose="02020603050405020304" pitchFamily="18" charset="0"/>
            </a:endParaRPr>
          </a:p>
        </p:txBody>
      </p:sp>
      <p:pic>
        <p:nvPicPr>
          <p:cNvPr id="11" name="Picture 2" descr="Sick Cat Royalty Free SVG, Cliparts, Vectors, And Stock Illustration. Image  30490285.">
            <a:extLst>
              <a:ext uri="{FF2B5EF4-FFF2-40B4-BE49-F238E27FC236}">
                <a16:creationId xmlns:a16="http://schemas.microsoft.com/office/drawing/2014/main" id="{5BEEB220-6A95-FB28-4479-2B4418D48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453" y="1500187"/>
            <a:ext cx="4076929" cy="407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C6DEEAA-A41E-DE27-93E6-309E841AEDA4}"/>
              </a:ext>
            </a:extLst>
          </p:cNvPr>
          <p:cNvSpPr txBox="1"/>
          <p:nvPr/>
        </p:nvSpPr>
        <p:spPr>
          <a:xfrm>
            <a:off x="3481516" y="2588912"/>
            <a:ext cx="6098058" cy="506870"/>
          </a:xfrm>
          <a:prstGeom prst="rect">
            <a:avLst/>
          </a:prstGeom>
          <a:noFill/>
        </p:spPr>
        <p:txBody>
          <a:bodyPr wrap="square">
            <a:spAutoFit/>
          </a:bodyPr>
          <a:lstStyle/>
          <a:p>
            <a:pPr>
              <a:lnSpc>
                <a:spcPct val="150000"/>
              </a:lnSpc>
            </a:pPr>
            <a:r>
              <a:rPr lang="en-GB" sz="2000" b="1" i="0" dirty="0">
                <a:solidFill>
                  <a:schemeClr val="tx2">
                    <a:lumMod val="60000"/>
                    <a:lumOff val="40000"/>
                  </a:schemeClr>
                </a:solidFill>
                <a:effectLst/>
              </a:rPr>
              <a:t>Post Hoc Ergo Propter Hoc</a:t>
            </a:r>
          </a:p>
        </p:txBody>
      </p:sp>
      <p:sp>
        <p:nvSpPr>
          <p:cNvPr id="8" name="TextBox 7">
            <a:extLst>
              <a:ext uri="{FF2B5EF4-FFF2-40B4-BE49-F238E27FC236}">
                <a16:creationId xmlns:a16="http://schemas.microsoft.com/office/drawing/2014/main" id="{8AAC7B22-D8B3-441C-6251-C0D6210153E7}"/>
              </a:ext>
            </a:extLst>
          </p:cNvPr>
          <p:cNvSpPr txBox="1"/>
          <p:nvPr/>
        </p:nvSpPr>
        <p:spPr>
          <a:xfrm>
            <a:off x="2996171" y="5614390"/>
            <a:ext cx="6098058" cy="400110"/>
          </a:xfrm>
          <a:prstGeom prst="rect">
            <a:avLst/>
          </a:prstGeom>
          <a:noFill/>
        </p:spPr>
        <p:txBody>
          <a:bodyPr wrap="square">
            <a:spAutoFit/>
          </a:bodyPr>
          <a:lstStyle/>
          <a:p>
            <a:r>
              <a:rPr lang="en-GB" sz="2000" b="1" i="0" dirty="0">
                <a:solidFill>
                  <a:srgbClr val="C00000"/>
                </a:solidFill>
                <a:effectLst/>
              </a:rPr>
              <a:t>Cum Hoc Ergo Propter Hoc</a:t>
            </a:r>
            <a:endParaRPr lang="en-GB" dirty="0"/>
          </a:p>
        </p:txBody>
      </p:sp>
    </p:spTree>
    <p:extLst>
      <p:ext uri="{BB962C8B-B14F-4D97-AF65-F5344CB8AC3E}">
        <p14:creationId xmlns:p14="http://schemas.microsoft.com/office/powerpoint/2010/main" val="99443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0" grpId="0" animBg="1"/>
      <p:bldP spid="5"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8B51DD25-42F6-F668-BEF7-DD680C3BDBE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E00F8BF2-EFD8-454A-A864-4EF52B5BA6A6}" type="slidenum">
              <a:rPr lang="en-US" altLang="zh-CN" sz="1200">
                <a:solidFill>
                  <a:srgbClr val="000000"/>
                </a:solidFill>
                <a:latin typeface="Times New Roman" panose="02020603050405020304" pitchFamily="18" charset="0"/>
              </a:rPr>
              <a:pPr/>
              <a:t>34</a:t>
            </a:fld>
            <a:endParaRPr lang="en-US" altLang="zh-CN" sz="1200">
              <a:solidFill>
                <a:srgbClr val="000000"/>
              </a:solidFill>
              <a:latin typeface="Times New Roman" panose="02020603050405020304" pitchFamily="18" charset="0"/>
            </a:endParaRPr>
          </a:p>
        </p:txBody>
      </p:sp>
      <p:pic>
        <p:nvPicPr>
          <p:cNvPr id="2" name="be60cddd2a7999728b8a8be7847c543c">
            <a:hlinkClick r:id="" action="ppaction://media"/>
            <a:extLst>
              <a:ext uri="{FF2B5EF4-FFF2-40B4-BE49-F238E27FC236}">
                <a16:creationId xmlns:a16="http://schemas.microsoft.com/office/drawing/2014/main" id="{9482DCF2-2D3F-EDB9-8920-E7E061600C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3276" y="745743"/>
            <a:ext cx="9345448" cy="53665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AFF1C3FC-06A1-0092-7BF6-9A7DC6647B8D}"/>
              </a:ext>
            </a:extLst>
          </p:cNvPr>
          <p:cNvSpPr>
            <a:spLocks noGrp="1"/>
          </p:cNvSpPr>
          <p:nvPr>
            <p:ph type="title"/>
          </p:nvPr>
        </p:nvSpPr>
        <p:spPr>
          <a:xfrm>
            <a:off x="812800" y="609600"/>
            <a:ext cx="10464800" cy="890588"/>
          </a:xfrm>
        </p:spPr>
        <p:txBody>
          <a:bodyPr/>
          <a:lstStyle/>
          <a:p>
            <a:r>
              <a:rPr lang="en-US" altLang="zh-CN" sz="3200" dirty="0"/>
              <a:t>14. The Ad Populum Fallacy: Appealing to the Masses</a:t>
            </a:r>
          </a:p>
        </p:txBody>
      </p:sp>
      <p:sp>
        <p:nvSpPr>
          <p:cNvPr id="3" name="Content Placeholder 2">
            <a:extLst>
              <a:ext uri="{FF2B5EF4-FFF2-40B4-BE49-F238E27FC236}">
                <a16:creationId xmlns:a16="http://schemas.microsoft.com/office/drawing/2014/main" id="{BFE214BB-0A1A-C426-08CF-47E48981906B}"/>
              </a:ext>
            </a:extLst>
          </p:cNvPr>
          <p:cNvSpPr>
            <a:spLocks noGrp="1"/>
          </p:cNvSpPr>
          <p:nvPr>
            <p:ph idx="1"/>
          </p:nvPr>
        </p:nvSpPr>
        <p:spPr>
          <a:xfrm>
            <a:off x="812800" y="1355725"/>
            <a:ext cx="10464800" cy="1343025"/>
          </a:xfrm>
        </p:spPr>
        <p:txBody>
          <a:bodyPr/>
          <a:lstStyle/>
          <a:p>
            <a:pPr>
              <a:defRPr/>
            </a:pPr>
            <a:r>
              <a:rPr lang="en-US" altLang="zh-CN" sz="2800" dirty="0">
                <a:solidFill>
                  <a:schemeClr val="tx1"/>
                </a:solidFill>
              </a:rPr>
              <a:t>This is an appeal that presents what </a:t>
            </a:r>
            <a:r>
              <a:rPr lang="en-US" altLang="zh-CN" sz="2800" b="1" dirty="0">
                <a:solidFill>
                  <a:schemeClr val="tx1"/>
                </a:solidFill>
              </a:rPr>
              <a:t>most</a:t>
            </a:r>
            <a:r>
              <a:rPr lang="en-US" altLang="zh-CN" sz="2800" dirty="0">
                <a:solidFill>
                  <a:schemeClr val="tx1"/>
                </a:solidFill>
              </a:rPr>
              <a:t> people, or </a:t>
            </a:r>
            <a:r>
              <a:rPr lang="en-US" altLang="zh-CN" sz="2800" b="1" dirty="0">
                <a:solidFill>
                  <a:schemeClr val="tx1"/>
                </a:solidFill>
              </a:rPr>
              <a:t>a group of </a:t>
            </a:r>
            <a:r>
              <a:rPr lang="en-US" altLang="zh-CN" sz="2800" dirty="0">
                <a:solidFill>
                  <a:schemeClr val="tx1"/>
                </a:solidFill>
              </a:rPr>
              <a:t>people think, in order to persuade one to think the same way. </a:t>
            </a:r>
          </a:p>
          <a:p>
            <a:pPr>
              <a:defRPr/>
            </a:pPr>
            <a:r>
              <a:rPr lang="en-US" altLang="zh-CN" sz="2800" b="1" dirty="0">
                <a:solidFill>
                  <a:schemeClr val="tx1"/>
                </a:solidFill>
              </a:rPr>
              <a:t>Getting on the bandwagon </a:t>
            </a:r>
            <a:r>
              <a:rPr lang="en-US" altLang="zh-CN" sz="2800" dirty="0">
                <a:solidFill>
                  <a:schemeClr val="tx1"/>
                </a:solidFill>
              </a:rPr>
              <a:t>is one such instance of an ad populum appeal (</a:t>
            </a:r>
            <a:r>
              <a:rPr lang="en-US" altLang="zh-CN" sz="2800" dirty="0">
                <a:solidFill>
                  <a:schemeClr val="tx2">
                    <a:lumMod val="60000"/>
                    <a:lumOff val="40000"/>
                  </a:schemeClr>
                </a:solidFill>
              </a:rPr>
              <a:t>Bandwagon Appeal</a:t>
            </a:r>
            <a:r>
              <a:rPr lang="en-US" altLang="zh-CN" sz="2800" dirty="0">
                <a:solidFill>
                  <a:schemeClr val="tx1"/>
                </a:solidFill>
              </a:rPr>
              <a:t>)</a:t>
            </a:r>
            <a:endParaRPr lang="zh-CN" altLang="en-US" sz="2800" dirty="0"/>
          </a:p>
        </p:txBody>
      </p:sp>
      <p:sp>
        <p:nvSpPr>
          <p:cNvPr id="28676" name="Slide Number Placeholder 3">
            <a:extLst>
              <a:ext uri="{FF2B5EF4-FFF2-40B4-BE49-F238E27FC236}">
                <a16:creationId xmlns:a16="http://schemas.microsoft.com/office/drawing/2014/main" id="{FA030683-EE54-7E80-80E5-FCE86B5B62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6B2422AD-7FB7-4820-A185-4CFA0CFF27B9}" type="slidenum">
              <a:rPr lang="en-US" altLang="zh-CN" sz="1200">
                <a:solidFill>
                  <a:srgbClr val="000000"/>
                </a:solidFill>
                <a:latin typeface="Times New Roman" panose="02020603050405020304" pitchFamily="18" charset="0"/>
              </a:rPr>
              <a:pPr/>
              <a:t>35</a:t>
            </a:fld>
            <a:endParaRPr lang="en-US" altLang="zh-CN" sz="1200">
              <a:solidFill>
                <a:srgbClr val="000000"/>
              </a:solidFill>
              <a:latin typeface="Times New Roman" panose="02020603050405020304" pitchFamily="18" charset="0"/>
            </a:endParaRPr>
          </a:p>
        </p:txBody>
      </p:sp>
      <p:pic>
        <p:nvPicPr>
          <p:cNvPr id="4" name="Picture 7">
            <a:extLst>
              <a:ext uri="{FF2B5EF4-FFF2-40B4-BE49-F238E27FC236}">
                <a16:creationId xmlns:a16="http://schemas.microsoft.com/office/drawing/2014/main" id="{21D3822C-D84B-DC08-000E-2CA7D85A58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7312" y="3363975"/>
            <a:ext cx="6533888" cy="28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1000"/>
                                        <p:tgtEl>
                                          <p:spTgt spid="28674"/>
                                        </p:tgtEl>
                                      </p:cBhvr>
                                    </p:animEffect>
                                    <p:anim calcmode="lin" valueType="num">
                                      <p:cBhvr>
                                        <p:cTn id="8" dur="1000" fill="hold"/>
                                        <p:tgtEl>
                                          <p:spTgt spid="28674"/>
                                        </p:tgtEl>
                                        <p:attrNameLst>
                                          <p:attrName>ppt_x</p:attrName>
                                        </p:attrNameLst>
                                      </p:cBhvr>
                                      <p:tavLst>
                                        <p:tav tm="0">
                                          <p:val>
                                            <p:strVal val="#ppt_x"/>
                                          </p:val>
                                        </p:tav>
                                        <p:tav tm="100000">
                                          <p:val>
                                            <p:strVal val="#ppt_x"/>
                                          </p:val>
                                        </p:tav>
                                      </p:tavLst>
                                    </p:anim>
                                    <p:anim calcmode="lin" valueType="num">
                                      <p:cBhvr>
                                        <p:cTn id="9" dur="1000" fill="hold"/>
                                        <p:tgtEl>
                                          <p:spTgt spid="286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AFF1C3FC-06A1-0092-7BF6-9A7DC6647B8D}"/>
              </a:ext>
            </a:extLst>
          </p:cNvPr>
          <p:cNvSpPr>
            <a:spLocks noGrp="1"/>
          </p:cNvSpPr>
          <p:nvPr>
            <p:ph type="title"/>
          </p:nvPr>
        </p:nvSpPr>
        <p:spPr>
          <a:xfrm>
            <a:off x="812800" y="609600"/>
            <a:ext cx="10464800" cy="890588"/>
          </a:xfrm>
        </p:spPr>
        <p:txBody>
          <a:bodyPr/>
          <a:lstStyle/>
          <a:p>
            <a:r>
              <a:rPr lang="en-US" altLang="zh-CN" sz="3200" dirty="0"/>
              <a:t>14. The Ad Populum Fallacy: Appealing to the Masses</a:t>
            </a:r>
          </a:p>
        </p:txBody>
      </p:sp>
      <p:sp>
        <p:nvSpPr>
          <p:cNvPr id="28676" name="Slide Number Placeholder 3">
            <a:extLst>
              <a:ext uri="{FF2B5EF4-FFF2-40B4-BE49-F238E27FC236}">
                <a16:creationId xmlns:a16="http://schemas.microsoft.com/office/drawing/2014/main" id="{FA030683-EE54-7E80-80E5-FCE86B5B62B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6B2422AD-7FB7-4820-A185-4CFA0CFF27B9}" type="slidenum">
              <a:rPr lang="en-US" altLang="zh-CN" sz="1200">
                <a:solidFill>
                  <a:srgbClr val="000000"/>
                </a:solidFill>
                <a:latin typeface="Times New Roman" panose="02020603050405020304" pitchFamily="18" charset="0"/>
              </a:rPr>
              <a:pPr/>
              <a:t>36</a:t>
            </a:fld>
            <a:endParaRPr lang="en-US" altLang="zh-CN" sz="1200">
              <a:solidFill>
                <a:srgbClr val="000000"/>
              </a:solidFill>
              <a:latin typeface="Times New Roman" panose="02020603050405020304" pitchFamily="18" charset="0"/>
            </a:endParaRPr>
          </a:p>
        </p:txBody>
      </p:sp>
      <p:sp>
        <p:nvSpPr>
          <p:cNvPr id="6" name="Rectangle 5">
            <a:extLst>
              <a:ext uri="{FF2B5EF4-FFF2-40B4-BE49-F238E27FC236}">
                <a16:creationId xmlns:a16="http://schemas.microsoft.com/office/drawing/2014/main" id="{52BB08D3-989E-8E33-27AF-8499B7C9AB71}"/>
              </a:ext>
            </a:extLst>
          </p:cNvPr>
          <p:cNvSpPr/>
          <p:nvPr/>
        </p:nvSpPr>
        <p:spPr>
          <a:xfrm>
            <a:off x="848710" y="1399567"/>
            <a:ext cx="10392979" cy="1436291"/>
          </a:xfrm>
          <a:prstGeom prst="rect">
            <a:avLst/>
          </a:prstGeom>
          <a:solidFill>
            <a:schemeClr val="accent3">
              <a:lumMod val="95000"/>
            </a:schemeClr>
          </a:solidFill>
        </p:spPr>
        <p:txBody>
          <a:bodyPr wrap="square">
            <a:spAutoFit/>
          </a:bodyPr>
          <a:lstStyle/>
          <a:p>
            <a:pPr lvl="1"/>
            <a:r>
              <a:rPr lang="en-GB" sz="2800" spc="25"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GB" sz="2800" i="1" spc="25"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ad populum</a:t>
            </a:r>
            <a:r>
              <a:rPr lang="en-GB" sz="2800" spc="25"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fallacy has the following logical scheme:</a:t>
            </a:r>
            <a:endParaRPr lang="en-GB"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800100" marR="228600" lvl="1" indent="-342900">
              <a:spcAft>
                <a:spcPts val="400"/>
              </a:spcAft>
              <a:buSzPts val="1000"/>
              <a:buFont typeface="Symbol" panose="05050102010706020507" pitchFamily="18" charset="2"/>
              <a:buChar char=""/>
              <a:tabLst>
                <a:tab pos="457200" algn="l"/>
              </a:tabLst>
            </a:pPr>
            <a:r>
              <a:rPr lang="en-GB" sz="2800" spc="25" dirty="0">
                <a:solidFill>
                  <a:srgbClr val="414141"/>
                </a:solidFill>
                <a:effectLst/>
                <a:latin typeface="Times New Roman" panose="02020603050405020304" pitchFamily="18" charset="0"/>
                <a:ea typeface="SimSun" panose="02010600030101010101" pitchFamily="2" charset="-122"/>
                <a:cs typeface="Times New Roman" panose="02020603050405020304" pitchFamily="18" charset="0"/>
              </a:rPr>
              <a:t>The majority asserts that A is true.</a:t>
            </a:r>
            <a:endParaRPr lang="en-GB" sz="2800" dirty="0">
              <a:effectLst/>
              <a:latin typeface="Times New Roman" panose="02020603050405020304" pitchFamily="18" charset="0"/>
              <a:ea typeface="SimSun" panose="02010600030101010101" pitchFamily="2" charset="-122"/>
              <a:cs typeface="Times New Roman" panose="02020603050405020304" pitchFamily="18" charset="0"/>
            </a:endParaRPr>
          </a:p>
          <a:p>
            <a:pPr marL="800100" marR="228600" lvl="1" indent="-342900">
              <a:spcAft>
                <a:spcPts val="400"/>
              </a:spcAft>
              <a:buSzPts val="1000"/>
              <a:buFont typeface="Symbol" panose="05050102010706020507" pitchFamily="18" charset="2"/>
              <a:buChar char=""/>
              <a:tabLst>
                <a:tab pos="457200" algn="l"/>
              </a:tabLst>
            </a:pPr>
            <a:r>
              <a:rPr lang="en-GB" sz="2800" spc="25" dirty="0">
                <a:solidFill>
                  <a:srgbClr val="414141"/>
                </a:solidFill>
                <a:effectLst/>
                <a:latin typeface="Times New Roman" panose="02020603050405020304" pitchFamily="18" charset="0"/>
                <a:ea typeface="SimSun" panose="02010600030101010101" pitchFamily="2" charset="-122"/>
                <a:cs typeface="Times New Roman" panose="02020603050405020304" pitchFamily="18" charset="0"/>
              </a:rPr>
              <a:t>Therefore, A is true.</a:t>
            </a:r>
            <a:endParaRPr lang="en-GB" sz="2800" dirty="0">
              <a:effectLst/>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2" name="Picture 2" descr="Common Fallacy Types &amp; Examples | What is a Fallacy? - Video &amp; Lesson  Transcript | Study.com">
            <a:extLst>
              <a:ext uri="{FF2B5EF4-FFF2-40B4-BE49-F238E27FC236}">
                <a16:creationId xmlns:a16="http://schemas.microsoft.com/office/drawing/2014/main" id="{E3BF70AB-4620-DDBB-9F42-98DFF4740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780" y="2969724"/>
            <a:ext cx="5823004" cy="3273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48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1000"/>
                                        <p:tgtEl>
                                          <p:spTgt spid="28674"/>
                                        </p:tgtEl>
                                      </p:cBhvr>
                                    </p:animEffect>
                                    <p:anim calcmode="lin" valueType="num">
                                      <p:cBhvr>
                                        <p:cTn id="8" dur="1000" fill="hold"/>
                                        <p:tgtEl>
                                          <p:spTgt spid="28674"/>
                                        </p:tgtEl>
                                        <p:attrNameLst>
                                          <p:attrName>ppt_x</p:attrName>
                                        </p:attrNameLst>
                                      </p:cBhvr>
                                      <p:tavLst>
                                        <p:tav tm="0">
                                          <p:val>
                                            <p:strVal val="#ppt_x"/>
                                          </p:val>
                                        </p:tav>
                                        <p:tav tm="100000">
                                          <p:val>
                                            <p:strVal val="#ppt_x"/>
                                          </p:val>
                                        </p:tav>
                                      </p:tavLst>
                                    </p:anim>
                                    <p:anim calcmode="lin" valueType="num">
                                      <p:cBhvr>
                                        <p:cTn id="9" dur="1000" fill="hold"/>
                                        <p:tgtEl>
                                          <p:spTgt spid="286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47DE2-2900-3B47-A016-619C2F392304}"/>
              </a:ext>
            </a:extLst>
          </p:cNvPr>
          <p:cNvSpPr>
            <a:spLocks noGrp="1"/>
          </p:cNvSpPr>
          <p:nvPr>
            <p:ph type="title"/>
          </p:nvPr>
        </p:nvSpPr>
        <p:spPr/>
        <p:txBody>
          <a:bodyPr/>
          <a:lstStyle/>
          <a:p>
            <a:r>
              <a:rPr lang="en-US" b="1" i="0" dirty="0">
                <a:solidFill>
                  <a:srgbClr val="324B7F"/>
                </a:solidFill>
                <a:effectLst/>
              </a:rPr>
              <a:t>Examples of the ad populum fallacy</a:t>
            </a:r>
            <a:br>
              <a:rPr lang="en-US" b="1" i="0" dirty="0">
                <a:solidFill>
                  <a:srgbClr val="324B7F"/>
                </a:solidFill>
                <a:effectLst/>
                <a:latin typeface="Source Sans Pro" panose="020B0503030403020204" pitchFamily="34" charset="0"/>
              </a:rPr>
            </a:br>
            <a:endParaRPr lang="en-GB" dirty="0"/>
          </a:p>
        </p:txBody>
      </p:sp>
      <p:sp>
        <p:nvSpPr>
          <p:cNvPr id="3" name="Content Placeholder 2">
            <a:extLst>
              <a:ext uri="{FF2B5EF4-FFF2-40B4-BE49-F238E27FC236}">
                <a16:creationId xmlns:a16="http://schemas.microsoft.com/office/drawing/2014/main" id="{73C2880D-A792-6DBD-A51D-D20D6C7BDA6F}"/>
              </a:ext>
            </a:extLst>
          </p:cNvPr>
          <p:cNvSpPr>
            <a:spLocks noGrp="1"/>
          </p:cNvSpPr>
          <p:nvPr>
            <p:ph idx="1"/>
          </p:nvPr>
        </p:nvSpPr>
        <p:spPr>
          <a:xfrm>
            <a:off x="812800" y="1340069"/>
            <a:ext cx="10464800" cy="4727357"/>
          </a:xfrm>
        </p:spPr>
        <p:txBody>
          <a:bodyPr/>
          <a:lstStyle/>
          <a:p>
            <a:r>
              <a:rPr lang="en-US" sz="2600" b="0" i="0" dirty="0">
                <a:solidFill>
                  <a:srgbClr val="414141"/>
                </a:solidFill>
                <a:effectLst/>
              </a:rPr>
              <a:t>The majority of voters are in favor of this law, so it’s a good law.</a:t>
            </a:r>
          </a:p>
          <a:p>
            <a:r>
              <a:rPr lang="en-US" sz="2600" b="0" i="0" dirty="0">
                <a:solidFill>
                  <a:srgbClr val="414141"/>
                </a:solidFill>
                <a:effectLst/>
              </a:rPr>
              <a:t>You have to do it that way because everybody does it that way.</a:t>
            </a:r>
          </a:p>
          <a:p>
            <a:r>
              <a:rPr lang="en-US" sz="2600" b="0" i="0" dirty="0">
                <a:solidFill>
                  <a:srgbClr val="414141"/>
                </a:solidFill>
                <a:effectLst/>
              </a:rPr>
              <a:t>It must be a really good car because so many people have bought one.</a:t>
            </a:r>
          </a:p>
          <a:p>
            <a:r>
              <a:rPr lang="en-US" sz="2600" b="0" i="0" dirty="0">
                <a:solidFill>
                  <a:srgbClr val="414141"/>
                </a:solidFill>
                <a:effectLst/>
              </a:rPr>
              <a:t>Most people believe </a:t>
            </a:r>
            <a:r>
              <a:rPr lang="en-US" sz="2600" dirty="0">
                <a:solidFill>
                  <a:srgbClr val="414141"/>
                </a:solidFill>
              </a:rPr>
              <a:t>in life after death, therefore it must exist.</a:t>
            </a:r>
          </a:p>
          <a:p>
            <a:r>
              <a:rPr lang="en-US" sz="2600" dirty="0">
                <a:solidFill>
                  <a:srgbClr val="414141"/>
                </a:solidFill>
              </a:rPr>
              <a:t>Most people consider the death penalty to have a significant deterrent effect. To suggest otherwise is totally ridiculous</a:t>
            </a:r>
            <a:r>
              <a:rPr lang="en-US" sz="2600" b="0" i="0" dirty="0">
                <a:solidFill>
                  <a:srgbClr val="414141"/>
                </a:solidFill>
                <a:effectLst/>
              </a:rPr>
              <a:t>.</a:t>
            </a:r>
          </a:p>
          <a:p>
            <a:r>
              <a:rPr lang="en-US" sz="2600" b="0" i="0" dirty="0">
                <a:solidFill>
                  <a:srgbClr val="414141"/>
                </a:solidFill>
                <a:effectLst/>
              </a:rPr>
              <a:t>We’re a leading brand in the market, millions of people say so.</a:t>
            </a:r>
          </a:p>
          <a:p>
            <a:r>
              <a:rPr lang="en-US" sz="2600" b="0" i="0" dirty="0">
                <a:solidFill>
                  <a:srgbClr val="414141"/>
                </a:solidFill>
                <a:effectLst/>
              </a:rPr>
              <a:t>Use lotion B, the favorite of all women.</a:t>
            </a:r>
          </a:p>
          <a:p>
            <a:r>
              <a:rPr lang="en-US" sz="2600" b="0" i="0" dirty="0">
                <a:solidFill>
                  <a:srgbClr val="414141"/>
                </a:solidFill>
                <a:effectLst/>
              </a:rPr>
              <a:t>You must switch to this new Internet company. It’s currently the one with the most users.</a:t>
            </a:r>
          </a:p>
          <a:p>
            <a:endParaRPr lang="en-US" b="0" i="0" dirty="0">
              <a:solidFill>
                <a:srgbClr val="414141"/>
              </a:solidFill>
              <a:effectLst/>
              <a:latin typeface="inherit"/>
            </a:endParaRPr>
          </a:p>
          <a:p>
            <a:endParaRPr lang="en-GB" dirty="0"/>
          </a:p>
        </p:txBody>
      </p:sp>
      <p:sp>
        <p:nvSpPr>
          <p:cNvPr id="4" name="Slide Number Placeholder 3">
            <a:extLst>
              <a:ext uri="{FF2B5EF4-FFF2-40B4-BE49-F238E27FC236}">
                <a16:creationId xmlns:a16="http://schemas.microsoft.com/office/drawing/2014/main" id="{C0D5D179-821D-BF5F-2E0B-6B4ED59A9937}"/>
              </a:ext>
            </a:extLst>
          </p:cNvPr>
          <p:cNvSpPr>
            <a:spLocks noGrp="1"/>
          </p:cNvSpPr>
          <p:nvPr>
            <p:ph type="sldNum" sz="quarter" idx="10"/>
          </p:nvPr>
        </p:nvSpPr>
        <p:spPr/>
        <p:txBody>
          <a:bodyPr/>
          <a:lstStyle/>
          <a:p>
            <a:pPr>
              <a:defRPr/>
            </a:pPr>
            <a:fld id="{78680641-AFE8-494E-9F12-722639309D56}" type="slidenum">
              <a:rPr lang="en-US" altLang="zh-CN" smtClean="0"/>
              <a:pPr>
                <a:defRPr/>
              </a:pPr>
              <a:t>37</a:t>
            </a:fld>
            <a:endParaRPr lang="en-US" altLang="zh-CN"/>
          </a:p>
        </p:txBody>
      </p:sp>
    </p:spTree>
    <p:extLst>
      <p:ext uri="{BB962C8B-B14F-4D97-AF65-F5344CB8AC3E}">
        <p14:creationId xmlns:p14="http://schemas.microsoft.com/office/powerpoint/2010/main" val="1303355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3C52C0F0-CB32-2A65-F62C-989E25770CE0}"/>
              </a:ext>
            </a:extLst>
          </p:cNvPr>
          <p:cNvSpPr>
            <a:spLocks noGrp="1"/>
          </p:cNvSpPr>
          <p:nvPr>
            <p:ph type="title"/>
          </p:nvPr>
        </p:nvSpPr>
        <p:spPr>
          <a:xfrm>
            <a:off x="719138" y="534988"/>
            <a:ext cx="10464800" cy="679450"/>
          </a:xfrm>
        </p:spPr>
        <p:txBody>
          <a:bodyPr/>
          <a:lstStyle/>
          <a:p>
            <a:r>
              <a:rPr lang="en-US" altLang="zh-CN" sz="3200" dirty="0"/>
              <a:t>To avoid writing a bandwagon argument, follow these tips</a:t>
            </a:r>
            <a:r>
              <a:rPr lang="zh-CN" altLang="en-US" sz="3200" dirty="0"/>
              <a:t>：</a:t>
            </a:r>
          </a:p>
        </p:txBody>
      </p:sp>
      <p:sp>
        <p:nvSpPr>
          <p:cNvPr id="3" name="Content Placeholder 2">
            <a:extLst>
              <a:ext uri="{FF2B5EF4-FFF2-40B4-BE49-F238E27FC236}">
                <a16:creationId xmlns:a16="http://schemas.microsoft.com/office/drawing/2014/main" id="{EA3B7295-C76F-3E93-EDA3-DCF340FD7BF1}"/>
              </a:ext>
            </a:extLst>
          </p:cNvPr>
          <p:cNvSpPr>
            <a:spLocks noGrp="1"/>
          </p:cNvSpPr>
          <p:nvPr>
            <p:ph idx="1"/>
          </p:nvPr>
        </p:nvSpPr>
        <p:spPr>
          <a:xfrm>
            <a:off x="886572" y="1424782"/>
            <a:ext cx="10759996" cy="4898230"/>
          </a:xfrm>
        </p:spPr>
        <p:txBody>
          <a:bodyPr>
            <a:normAutofit/>
          </a:bodyPr>
          <a:lstStyle/>
          <a:p>
            <a:pPr>
              <a:defRPr/>
            </a:pPr>
            <a:r>
              <a:rPr lang="en-US" altLang="zh-CN" sz="3100" b="1" dirty="0">
                <a:solidFill>
                  <a:srgbClr val="002060"/>
                </a:solidFill>
              </a:rPr>
              <a:t>Know that consensus is not proof, and large groups can be </a:t>
            </a:r>
            <a:r>
              <a:rPr lang="en-US" altLang="zh-CN" sz="3100" b="1" dirty="0">
                <a:solidFill>
                  <a:srgbClr val="FF0000"/>
                </a:solidFill>
              </a:rPr>
              <a:t>wrong</a:t>
            </a:r>
            <a:r>
              <a:rPr lang="en-US" altLang="zh-CN" sz="3100" b="1" dirty="0">
                <a:solidFill>
                  <a:srgbClr val="002060"/>
                </a:solidFill>
              </a:rPr>
              <a:t>! </a:t>
            </a:r>
          </a:p>
          <a:p>
            <a:pPr marL="361950" indent="0">
              <a:buFont typeface="Wingdings" pitchFamily="2" charset="2"/>
              <a:buNone/>
              <a:defRPr/>
            </a:pPr>
            <a:r>
              <a:rPr lang="en-US" altLang="zh-CN" sz="3100" dirty="0">
                <a:solidFill>
                  <a:schemeClr val="tx1"/>
                </a:solidFill>
              </a:rPr>
              <a:t>Do not use </a:t>
            </a:r>
            <a:r>
              <a:rPr lang="en-US" altLang="zh-CN" sz="3100" dirty="0">
                <a:solidFill>
                  <a:schemeClr val="tx2">
                    <a:lumMod val="60000"/>
                    <a:lumOff val="40000"/>
                  </a:schemeClr>
                </a:solidFill>
              </a:rPr>
              <a:t>group consensus </a:t>
            </a:r>
            <a:r>
              <a:rPr lang="en-US" altLang="zh-CN" sz="3100" dirty="0">
                <a:solidFill>
                  <a:schemeClr val="tx1"/>
                </a:solidFill>
              </a:rPr>
              <a:t>as proof and think that their consensus is wholly accurate or logical</a:t>
            </a:r>
            <a:r>
              <a:rPr lang="en-US" altLang="zh-CN" sz="2000" dirty="0">
                <a:solidFill>
                  <a:schemeClr val="tx1"/>
                </a:solidFill>
              </a:rPr>
              <a:t>.</a:t>
            </a:r>
            <a:endParaRPr lang="en-US" altLang="zh-CN" sz="3100" dirty="0">
              <a:solidFill>
                <a:schemeClr val="tx1"/>
              </a:solidFill>
            </a:endParaRPr>
          </a:p>
          <a:p>
            <a:pPr>
              <a:defRPr/>
            </a:pPr>
            <a:r>
              <a:rPr lang="en-US" altLang="zh-CN" sz="3100" b="1" dirty="0">
                <a:solidFill>
                  <a:srgbClr val="002060"/>
                </a:solidFill>
              </a:rPr>
              <a:t>Do not use evidence that is founded on opinion. </a:t>
            </a:r>
          </a:p>
          <a:p>
            <a:pPr marL="268288" indent="0">
              <a:buFont typeface="Wingdings" pitchFamily="2" charset="2"/>
              <a:buNone/>
              <a:defRPr/>
            </a:pPr>
            <a:r>
              <a:rPr lang="en-US" altLang="zh-CN" sz="3100" dirty="0">
                <a:solidFill>
                  <a:schemeClr val="tx1"/>
                </a:solidFill>
              </a:rPr>
              <a:t>Opinions</a:t>
            </a:r>
            <a:r>
              <a:rPr lang="en-US" altLang="zh-CN" sz="3100" dirty="0">
                <a:solidFill>
                  <a:schemeClr val="tx2">
                    <a:lumMod val="60000"/>
                    <a:lumOff val="40000"/>
                  </a:schemeClr>
                </a:solidFill>
              </a:rPr>
              <a:t> cannot </a:t>
            </a:r>
            <a:r>
              <a:rPr lang="en-US" altLang="zh-CN" sz="3100" dirty="0">
                <a:solidFill>
                  <a:schemeClr val="tx1"/>
                </a:solidFill>
              </a:rPr>
              <a:t>be proven. </a:t>
            </a:r>
          </a:p>
          <a:p>
            <a:pPr marL="268288" indent="0">
              <a:buFont typeface="Wingdings" pitchFamily="2" charset="2"/>
              <a:buNone/>
              <a:defRPr/>
            </a:pPr>
            <a:r>
              <a:rPr lang="en-US" altLang="zh-CN" sz="3100" dirty="0">
                <a:solidFill>
                  <a:schemeClr val="tx1"/>
                </a:solidFill>
              </a:rPr>
              <a:t>When you look at many people agreeing on something, consider, </a:t>
            </a:r>
            <a:r>
              <a:rPr lang="en-US" altLang="zh-CN" sz="3100" dirty="0">
                <a:solidFill>
                  <a:schemeClr val="tx2">
                    <a:lumMod val="60000"/>
                    <a:lumOff val="40000"/>
                  </a:schemeClr>
                </a:solidFill>
              </a:rPr>
              <a:t>“Are these people agreeing on a proven fact, or have they been persuaded to have an opinion?”</a:t>
            </a:r>
          </a:p>
        </p:txBody>
      </p:sp>
      <p:sp>
        <p:nvSpPr>
          <p:cNvPr id="30724" name="Slide Number Placeholder 3">
            <a:extLst>
              <a:ext uri="{FF2B5EF4-FFF2-40B4-BE49-F238E27FC236}">
                <a16:creationId xmlns:a16="http://schemas.microsoft.com/office/drawing/2014/main" id="{C36C1D63-E317-7D2E-A801-2BBB02F6E1B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AE7B4036-49BF-4C62-9D62-134C59F893DF}" type="slidenum">
              <a:rPr lang="en-US" altLang="zh-CN" sz="1200">
                <a:solidFill>
                  <a:srgbClr val="000000"/>
                </a:solidFill>
                <a:latin typeface="Times New Roman" panose="02020603050405020304" pitchFamily="18" charset="0"/>
              </a:rPr>
              <a:pPr/>
              <a:t>38</a:t>
            </a:fld>
            <a:endParaRPr lang="en-US" altLang="zh-CN" sz="120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fade">
                                      <p:cBhvr>
                                        <p:cTn id="7" dur="1000"/>
                                        <p:tgtEl>
                                          <p:spTgt spid="30722"/>
                                        </p:tgtEl>
                                      </p:cBhvr>
                                    </p:animEffect>
                                    <p:anim calcmode="lin" valueType="num">
                                      <p:cBhvr>
                                        <p:cTn id="8" dur="1000" fill="hold"/>
                                        <p:tgtEl>
                                          <p:spTgt spid="30722"/>
                                        </p:tgtEl>
                                        <p:attrNameLst>
                                          <p:attrName>ppt_x</p:attrName>
                                        </p:attrNameLst>
                                      </p:cBhvr>
                                      <p:tavLst>
                                        <p:tav tm="0">
                                          <p:val>
                                            <p:strVal val="#ppt_x"/>
                                          </p:val>
                                        </p:tav>
                                        <p:tav tm="100000">
                                          <p:val>
                                            <p:strVal val="#ppt_x"/>
                                          </p:val>
                                        </p:tav>
                                      </p:tavLst>
                                    </p:anim>
                                    <p:anim calcmode="lin" valueType="num">
                                      <p:cBhvr>
                                        <p:cTn id="9" dur="1000" fill="hold"/>
                                        <p:tgtEl>
                                          <p:spTgt spid="307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0EF3-8896-D7F7-2BFA-9CB72572B262}"/>
              </a:ext>
            </a:extLst>
          </p:cNvPr>
          <p:cNvSpPr>
            <a:spLocks noGrp="1"/>
          </p:cNvSpPr>
          <p:nvPr>
            <p:ph type="title"/>
          </p:nvPr>
        </p:nvSpPr>
        <p:spPr>
          <a:xfrm>
            <a:off x="914400" y="630010"/>
            <a:ext cx="10464800" cy="890587"/>
          </a:xfrm>
        </p:spPr>
        <p:txBody>
          <a:bodyPr/>
          <a:lstStyle/>
          <a:p>
            <a:r>
              <a:rPr lang="en-GB" sz="3200" b="1" dirty="0"/>
              <a:t>Task 1. Go through the sentences on your worksheet and identify the logical fallacies if any. </a:t>
            </a:r>
          </a:p>
        </p:txBody>
      </p:sp>
      <p:sp>
        <p:nvSpPr>
          <p:cNvPr id="3" name="Content Placeholder 2">
            <a:extLst>
              <a:ext uri="{FF2B5EF4-FFF2-40B4-BE49-F238E27FC236}">
                <a16:creationId xmlns:a16="http://schemas.microsoft.com/office/drawing/2014/main" id="{F8FFF84C-2E36-9467-99A9-625E262DA121}"/>
              </a:ext>
            </a:extLst>
          </p:cNvPr>
          <p:cNvSpPr>
            <a:spLocks noGrp="1"/>
          </p:cNvSpPr>
          <p:nvPr>
            <p:ph idx="1"/>
          </p:nvPr>
        </p:nvSpPr>
        <p:spPr>
          <a:xfrm>
            <a:off x="743607" y="1800178"/>
            <a:ext cx="10806386" cy="4443460"/>
          </a:xfrm>
        </p:spPr>
        <p:txBody>
          <a:bodyPr/>
          <a:lstStyle/>
          <a:p>
            <a:pPr marL="514350" lvl="0" indent="-514350">
              <a:buFont typeface="+mj-lt"/>
              <a:buAutoNum type="arabicPeriod"/>
              <a:tabLst>
                <a:tab pos="457200" algn="l"/>
              </a:tabLst>
            </a:pPr>
            <a:r>
              <a:rPr lang="en-GB" sz="2600" dirty="0">
                <a:effectLst/>
                <a:latin typeface="Times New Roman" panose="02020603050405020304" pitchFamily="18" charset="0"/>
                <a:ea typeface="Times New Roman" panose="02020603050405020304" pitchFamily="18" charset="0"/>
              </a:rPr>
              <a:t>You can’t trust Tom’s opinion on climate change because he’s not a scientist.</a:t>
            </a:r>
          </a:p>
          <a:p>
            <a:pPr marL="514350" lvl="0" indent="-514350">
              <a:buFont typeface="+mj-lt"/>
              <a:buAutoNum type="arabicPeriod"/>
              <a:tabLst>
                <a:tab pos="457200" algn="l"/>
              </a:tabLst>
            </a:pPr>
            <a:r>
              <a:rPr lang="en-GB" sz="2600" dirty="0">
                <a:effectLst/>
                <a:latin typeface="Times New Roman" panose="02020603050405020304" pitchFamily="18" charset="0"/>
                <a:ea typeface="Times New Roman" panose="02020603050405020304" pitchFamily="18" charset="0"/>
              </a:rPr>
              <a:t>There’s no evidence that </a:t>
            </a:r>
            <a:r>
              <a:rPr lang="en-US" sz="2600" dirty="0">
                <a:effectLst/>
                <a:latin typeface="Times New Roman" panose="02020603050405020304" pitchFamily="18" charset="0"/>
                <a:ea typeface="Times New Roman" panose="02020603050405020304" pitchFamily="18" charset="0"/>
              </a:rPr>
              <a:t>the lost city of Atlantis</a:t>
            </a:r>
            <a:r>
              <a:rPr lang="en-GB" sz="2600" dirty="0">
                <a:effectLst/>
                <a:latin typeface="Times New Roman" panose="02020603050405020304" pitchFamily="18" charset="0"/>
                <a:ea typeface="Times New Roman" panose="02020603050405020304" pitchFamily="18" charset="0"/>
              </a:rPr>
              <a:t> doesn’t exist, </a:t>
            </a:r>
            <a:r>
              <a:rPr lang="en-US" sz="2600" dirty="0">
                <a:effectLst/>
                <a:latin typeface="Times New Roman" panose="02020603050405020304" pitchFamily="18" charset="0"/>
                <a:ea typeface="Times New Roman" panose="02020603050405020304" pitchFamily="18" charset="0"/>
              </a:rPr>
              <a:t>which is a reason to believe it could have existed. </a:t>
            </a:r>
            <a:endParaRPr lang="en-GB" sz="2600" dirty="0">
              <a:effectLst/>
              <a:latin typeface="Times New Roman" panose="02020603050405020304" pitchFamily="18" charset="0"/>
              <a:ea typeface="Times New Roman" panose="02020603050405020304" pitchFamily="18" charset="0"/>
            </a:endParaRPr>
          </a:p>
          <a:p>
            <a:pPr marL="514350" lvl="0" indent="-514350">
              <a:buFont typeface="+mj-lt"/>
              <a:buAutoNum type="arabicPeriod"/>
              <a:tabLst>
                <a:tab pos="457200" algn="l"/>
              </a:tabLst>
            </a:pPr>
            <a:r>
              <a:rPr lang="en-GB" sz="2600" dirty="0">
                <a:effectLst/>
                <a:latin typeface="Times New Roman" panose="02020603050405020304" pitchFamily="18" charset="0"/>
                <a:ea typeface="Times New Roman" panose="02020603050405020304" pitchFamily="18" charset="0"/>
              </a:rPr>
              <a:t>Either you’re with us or against us.</a:t>
            </a:r>
          </a:p>
          <a:p>
            <a:pPr marL="514350" lvl="0" indent="-514350">
              <a:spcAft>
                <a:spcPts val="400"/>
              </a:spcAft>
              <a:buFont typeface="+mj-lt"/>
              <a:buAutoNum type="arabicPeriod"/>
              <a:tabLst>
                <a:tab pos="457200" algn="l"/>
              </a:tabLst>
            </a:pPr>
            <a:r>
              <a:rPr lang="en-GB" sz="2600" dirty="0">
                <a:effectLst/>
                <a:latin typeface="Times New Roman" panose="02020603050405020304" pitchFamily="18" charset="0"/>
                <a:ea typeface="Times New Roman" panose="02020603050405020304" pitchFamily="18" charset="0"/>
                <a:cs typeface="Times New Roman" panose="02020603050405020304" pitchFamily="18" charset="0"/>
              </a:rPr>
              <a:t>I really shouldn’t eat this slice of pizza because if I do, I’ll probably lose all control and go off my diet, and then I’ll keep gaining weight and eventually get diabetes.</a:t>
            </a:r>
            <a:endParaRPr lang="en-GB" sz="2600" dirty="0">
              <a:effectLst/>
              <a:latin typeface="Rockwell" panose="02060603020205020403" pitchFamily="18" charset="0"/>
              <a:ea typeface="SimSun" panose="02010600030101010101" pitchFamily="2" charset="-122"/>
              <a:cs typeface="Times New Roman" panose="02020603050405020304" pitchFamily="18" charset="0"/>
            </a:endParaRPr>
          </a:p>
          <a:p>
            <a:pPr marL="514350" lvl="0" indent="-514350">
              <a:buFont typeface="+mj-lt"/>
              <a:buAutoNum type="arabicPeriod"/>
              <a:tabLst>
                <a:tab pos="457200" algn="l"/>
              </a:tabLst>
            </a:pPr>
            <a:r>
              <a:rPr lang="en-GB" sz="2600" dirty="0">
                <a:effectLst/>
                <a:latin typeface="Times New Roman" panose="02020603050405020304" pitchFamily="18" charset="0"/>
                <a:ea typeface="Times New Roman" panose="02020603050405020304" pitchFamily="18" charset="0"/>
              </a:rPr>
              <a:t>Millennials are </a:t>
            </a:r>
            <a:r>
              <a:rPr lang="en-GB" sz="2600" dirty="0">
                <a:ea typeface="Times New Roman" panose="02020603050405020304" pitchFamily="18" charset="0"/>
              </a:rPr>
              <a:t>all </a:t>
            </a:r>
            <a:r>
              <a:rPr lang="en-GB" sz="2600" dirty="0">
                <a:effectLst/>
                <a:latin typeface="Times New Roman" panose="02020603050405020304" pitchFamily="18" charset="0"/>
                <a:ea typeface="Times New Roman" panose="02020603050405020304" pitchFamily="18" charset="0"/>
              </a:rPr>
              <a:t>lazy and entitled because I know one who doesn’t work.</a:t>
            </a:r>
          </a:p>
        </p:txBody>
      </p:sp>
      <p:sp>
        <p:nvSpPr>
          <p:cNvPr id="4" name="Slide Number Placeholder 3">
            <a:extLst>
              <a:ext uri="{FF2B5EF4-FFF2-40B4-BE49-F238E27FC236}">
                <a16:creationId xmlns:a16="http://schemas.microsoft.com/office/drawing/2014/main" id="{F6677C69-B2C9-2EB8-20B5-C215B2054F91}"/>
              </a:ext>
            </a:extLst>
          </p:cNvPr>
          <p:cNvSpPr>
            <a:spLocks noGrp="1"/>
          </p:cNvSpPr>
          <p:nvPr>
            <p:ph type="sldNum" sz="quarter" idx="10"/>
          </p:nvPr>
        </p:nvSpPr>
        <p:spPr/>
        <p:txBody>
          <a:bodyPr/>
          <a:lstStyle/>
          <a:p>
            <a:pPr>
              <a:defRPr/>
            </a:pPr>
            <a:fld id="{78680641-AFE8-494E-9F12-722639309D56}" type="slidenum">
              <a:rPr lang="en-US" altLang="zh-CN" smtClean="0"/>
              <a:pPr>
                <a:defRPr/>
              </a:pPr>
              <a:t>39</a:t>
            </a:fld>
            <a:endParaRPr lang="en-US" altLang="zh-CN"/>
          </a:p>
        </p:txBody>
      </p:sp>
    </p:spTree>
    <p:extLst>
      <p:ext uri="{BB962C8B-B14F-4D97-AF65-F5344CB8AC3E}">
        <p14:creationId xmlns:p14="http://schemas.microsoft.com/office/powerpoint/2010/main" val="4035264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5" name="Title 4">
            <a:extLst>
              <a:ext uri="{FF2B5EF4-FFF2-40B4-BE49-F238E27FC236}">
                <a16:creationId xmlns:a16="http://schemas.microsoft.com/office/drawing/2014/main" id="{5A91EBC8-D440-D7AC-DDB9-D61901E74B26}"/>
              </a:ext>
            </a:extLst>
          </p:cNvPr>
          <p:cNvSpPr>
            <a:spLocks noGrp="1"/>
          </p:cNvSpPr>
          <p:nvPr>
            <p:ph type="title"/>
          </p:nvPr>
        </p:nvSpPr>
        <p:spPr>
          <a:xfrm>
            <a:off x="812800" y="549275"/>
            <a:ext cx="10464800" cy="812800"/>
          </a:xfrm>
        </p:spPr>
        <p:txBody>
          <a:bodyPr/>
          <a:lstStyle/>
          <a:p>
            <a:r>
              <a:rPr lang="en-US" altLang="zh-CN" dirty="0"/>
              <a:t>Logical Fallacies</a:t>
            </a:r>
            <a:endParaRPr lang="zh-CN" altLang="en-US" dirty="0"/>
          </a:p>
        </p:txBody>
      </p:sp>
      <p:graphicFrame>
        <p:nvGraphicFramePr>
          <p:cNvPr id="2" name="Content Placeholder 1">
            <a:extLst>
              <a:ext uri="{FF2B5EF4-FFF2-40B4-BE49-F238E27FC236}">
                <a16:creationId xmlns:a16="http://schemas.microsoft.com/office/drawing/2014/main" id="{8D2139D6-7315-3ADB-CF29-FA0B4E4BBF78}"/>
              </a:ext>
            </a:extLst>
          </p:cNvPr>
          <p:cNvGraphicFramePr>
            <a:graphicFrameLocks noGrp="1"/>
          </p:cNvGraphicFramePr>
          <p:nvPr>
            <p:ph idx="1"/>
            <p:extLst>
              <p:ext uri="{D42A27DB-BD31-4B8C-83A1-F6EECF244321}">
                <p14:modId xmlns:p14="http://schemas.microsoft.com/office/powerpoint/2010/main" val="3958339167"/>
              </p:ext>
            </p:extLst>
          </p:nvPr>
        </p:nvGraphicFramePr>
        <p:xfrm>
          <a:off x="1010653" y="1624013"/>
          <a:ext cx="9921807" cy="4338530"/>
        </p:xfrm>
        <a:graphic>
          <a:graphicData uri="http://schemas.openxmlformats.org/drawingml/2006/table">
            <a:tbl>
              <a:tblPr firstRow="1" bandRow="1">
                <a:tableStyleId>{BDBED569-4797-4DF1-A0F4-6AAB3CD982D8}</a:tableStyleId>
              </a:tblPr>
              <a:tblGrid>
                <a:gridCol w="4861977">
                  <a:extLst>
                    <a:ext uri="{9D8B030D-6E8A-4147-A177-3AD203B41FA5}">
                      <a16:colId xmlns:a16="http://schemas.microsoft.com/office/drawing/2014/main" val="651357420"/>
                    </a:ext>
                  </a:extLst>
                </a:gridCol>
                <a:gridCol w="5059830">
                  <a:extLst>
                    <a:ext uri="{9D8B030D-6E8A-4147-A177-3AD203B41FA5}">
                      <a16:colId xmlns:a16="http://schemas.microsoft.com/office/drawing/2014/main" val="651485691"/>
                    </a:ext>
                  </a:extLst>
                </a:gridCol>
              </a:tblGrid>
              <a:tr h="619790">
                <a:tc>
                  <a:txBody>
                    <a:bodyPr/>
                    <a:lstStyle/>
                    <a:p>
                      <a:pPr marL="0" indent="0">
                        <a:buFont typeface="+mj-lt"/>
                        <a:buNone/>
                      </a:pPr>
                      <a:r>
                        <a:rPr lang="en-US" altLang="zh-CN" sz="2600" b="1" u="none" dirty="0">
                          <a:solidFill>
                            <a:schemeClr val="tx1"/>
                          </a:solidFill>
                          <a:latin typeface="Times New Roman" panose="02020603050405020304" pitchFamily="18" charset="0"/>
                          <a:cs typeface="Times New Roman" panose="02020603050405020304" pitchFamily="18" charset="0"/>
                        </a:rPr>
                        <a:t>1. Hasty Generalization </a:t>
                      </a:r>
                      <a:endParaRPr lang="zh-CN" altLang="en-US" sz="2600" b="1" u="none" dirty="0">
                        <a:latin typeface="Times New Roman" panose="02020603050405020304" pitchFamily="18" charset="0"/>
                        <a:cs typeface="Times New Roman" panose="02020603050405020304" pitchFamily="18" charset="0"/>
                      </a:endParaRPr>
                    </a:p>
                  </a:txBody>
                  <a:tcPr marT="45694" marB="45694"/>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ltLang="zh-CN" sz="2600" b="1" u="none" dirty="0">
                          <a:latin typeface="Times New Roman" panose="02020603050405020304" pitchFamily="18" charset="0"/>
                          <a:cs typeface="Times New Roman" panose="02020603050405020304" pitchFamily="18" charset="0"/>
                        </a:rPr>
                        <a:t>8.</a:t>
                      </a:r>
                      <a:r>
                        <a:rPr lang="en-US" altLang="zh-CN" sz="2600" b="1" u="none" dirty="0">
                          <a:latin typeface="Times New Roman" panose="02020603050405020304" pitchFamily="18" charset="0"/>
                          <a:cs typeface="Times New Roman" panose="02020603050405020304" pitchFamily="18" charset="0"/>
                        </a:rPr>
                        <a:t> Genetic Fallacy</a:t>
                      </a:r>
                      <a:r>
                        <a:rPr lang="en-GB" altLang="zh-CN" sz="2600" b="1" u="none" dirty="0">
                          <a:latin typeface="Times New Roman" panose="02020603050405020304" pitchFamily="18" charset="0"/>
                          <a:cs typeface="Times New Roman" panose="02020603050405020304" pitchFamily="18" charset="0"/>
                        </a:rPr>
                        <a:t> </a:t>
                      </a:r>
                      <a:endParaRPr lang="zh-CN" altLang="en-US" sz="2600" b="1" u="none" dirty="0">
                        <a:latin typeface="Times New Roman" panose="02020603050405020304" pitchFamily="18" charset="0"/>
                        <a:cs typeface="Times New Roman" panose="02020603050405020304" pitchFamily="18" charset="0"/>
                      </a:endParaRPr>
                    </a:p>
                  </a:txBody>
                  <a:tcPr marT="45694" marB="45694"/>
                </a:tc>
                <a:extLst>
                  <a:ext uri="{0D108BD9-81ED-4DB2-BD59-A6C34878D82A}">
                    <a16:rowId xmlns:a16="http://schemas.microsoft.com/office/drawing/2014/main" val="1828745052"/>
                  </a:ext>
                </a:extLst>
              </a:tr>
              <a:tr h="619790">
                <a:tc>
                  <a:txBody>
                    <a:bodyPr/>
                    <a:lstStyle/>
                    <a:p>
                      <a:pPr marL="0" indent="0">
                        <a:buFont typeface="+mj-lt"/>
                        <a:buNone/>
                      </a:pPr>
                      <a:r>
                        <a:rPr lang="en-US" altLang="zh-CN" sz="2600" b="1" u="none" dirty="0">
                          <a:latin typeface="Times New Roman" panose="02020603050405020304" pitchFamily="18" charset="0"/>
                          <a:cs typeface="Times New Roman" panose="02020603050405020304" pitchFamily="18" charset="0"/>
                        </a:rPr>
                        <a:t>2. Stereotypes</a:t>
                      </a:r>
                      <a:endParaRPr lang="zh-CN" altLang="en-US" sz="2600" b="1" u="none" dirty="0">
                        <a:latin typeface="Times New Roman" panose="02020603050405020304" pitchFamily="18" charset="0"/>
                        <a:cs typeface="Times New Roman" panose="02020603050405020304" pitchFamily="18" charset="0"/>
                      </a:endParaRPr>
                    </a:p>
                  </a:txBody>
                  <a:tcPr marT="45694" marB="45694"/>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CN" sz="2600" b="1" dirty="0">
                          <a:latin typeface="Times New Roman" panose="02020603050405020304" pitchFamily="18" charset="0"/>
                          <a:cs typeface="Times New Roman" panose="02020603050405020304" pitchFamily="18" charset="0"/>
                        </a:rPr>
                        <a:t>9. </a:t>
                      </a:r>
                      <a:r>
                        <a:rPr lang="en-GB" altLang="zh-CN" sz="2600" b="1" u="none" dirty="0">
                          <a:latin typeface="Times New Roman" panose="02020603050405020304" pitchFamily="18" charset="0"/>
                          <a:cs typeface="Times New Roman" panose="02020603050405020304" pitchFamily="18" charset="0"/>
                        </a:rPr>
                        <a:t>Appeal to Ignorance</a:t>
                      </a:r>
                      <a:endParaRPr lang="zh-CN" altLang="en-US" sz="2600" b="1" dirty="0">
                        <a:latin typeface="Times New Roman" panose="02020603050405020304" pitchFamily="18" charset="0"/>
                        <a:cs typeface="Times New Roman" panose="02020603050405020304" pitchFamily="18" charset="0"/>
                      </a:endParaRPr>
                    </a:p>
                  </a:txBody>
                  <a:tcPr marT="45694" marB="45694"/>
                </a:tc>
                <a:extLst>
                  <a:ext uri="{0D108BD9-81ED-4DB2-BD59-A6C34878D82A}">
                    <a16:rowId xmlns:a16="http://schemas.microsoft.com/office/drawing/2014/main" val="709194943"/>
                  </a:ext>
                </a:extLst>
              </a:tr>
              <a:tr h="619790">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600" b="1" u="none" kern="1200" dirty="0">
                          <a:solidFill>
                            <a:schemeClr val="tx1"/>
                          </a:solidFill>
                          <a:latin typeface="Times New Roman" panose="02020603050405020304" pitchFamily="18" charset="0"/>
                          <a:ea typeface="+mn-ea"/>
                          <a:cs typeface="Times New Roman" panose="02020603050405020304" pitchFamily="18" charset="0"/>
                        </a:rPr>
                        <a:t>3. Fallacy of Composition</a:t>
                      </a:r>
                      <a:endParaRPr lang="zh-CN" altLang="en-US" sz="2600" b="1" u="none" kern="1200" dirty="0">
                        <a:solidFill>
                          <a:schemeClr val="tx1"/>
                        </a:solidFill>
                        <a:latin typeface="Times New Roman" panose="02020603050405020304" pitchFamily="18" charset="0"/>
                        <a:ea typeface="+mn-ea"/>
                        <a:cs typeface="Times New Roman" panose="02020603050405020304" pitchFamily="18" charset="0"/>
                      </a:endParaRPr>
                    </a:p>
                  </a:txBody>
                  <a:tcPr marT="45694" marB="45694"/>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CN" sz="2600" b="1" u="none" dirty="0">
                          <a:latin typeface="Times New Roman" panose="02020603050405020304" pitchFamily="18" charset="0"/>
                          <a:cs typeface="Times New Roman" panose="02020603050405020304" pitchFamily="18" charset="0"/>
                        </a:rPr>
                        <a:t>10. Circular</a:t>
                      </a:r>
                      <a:r>
                        <a:rPr lang="en-US" altLang="zh-CN" sz="2600" b="1" u="none" baseline="0" dirty="0">
                          <a:latin typeface="Times New Roman" panose="02020603050405020304" pitchFamily="18" charset="0"/>
                          <a:cs typeface="Times New Roman" panose="02020603050405020304" pitchFamily="18" charset="0"/>
                        </a:rPr>
                        <a:t> Argument</a:t>
                      </a:r>
                      <a:endParaRPr lang="zh-CN" altLang="en-US" sz="2600" b="1" u="none" dirty="0">
                        <a:latin typeface="Times New Roman" panose="02020603050405020304" pitchFamily="18" charset="0"/>
                        <a:cs typeface="Times New Roman" panose="02020603050405020304" pitchFamily="18" charset="0"/>
                      </a:endParaRPr>
                    </a:p>
                  </a:txBody>
                  <a:tcPr marT="45694" marB="45694"/>
                </a:tc>
                <a:extLst>
                  <a:ext uri="{0D108BD9-81ED-4DB2-BD59-A6C34878D82A}">
                    <a16:rowId xmlns:a16="http://schemas.microsoft.com/office/drawing/2014/main" val="139575133"/>
                  </a:ext>
                </a:extLst>
              </a:tr>
              <a:tr h="619790">
                <a:tc>
                  <a:txBody>
                    <a:bodyPr/>
                    <a:lstStyle/>
                    <a:p>
                      <a:pPr marL="0" indent="0">
                        <a:buFont typeface="+mj-lt"/>
                        <a:buNone/>
                      </a:pPr>
                      <a:r>
                        <a:rPr lang="en-US" altLang="zh-CN" sz="2600" b="1" u="none" dirty="0">
                          <a:latin typeface="Times New Roman" panose="02020603050405020304" pitchFamily="18" charset="0"/>
                          <a:cs typeface="Times New Roman" panose="02020603050405020304" pitchFamily="18" charset="0"/>
                        </a:rPr>
                        <a:t>4. False Analogy </a:t>
                      </a:r>
                      <a:endParaRPr lang="zh-CN" altLang="en-US" sz="2600" b="1" u="none" dirty="0">
                        <a:latin typeface="Times New Roman" panose="02020603050405020304" pitchFamily="18" charset="0"/>
                        <a:cs typeface="Times New Roman" panose="02020603050405020304" pitchFamily="18" charset="0"/>
                      </a:endParaRPr>
                    </a:p>
                  </a:txBody>
                  <a:tcPr marT="45694" marB="45694"/>
                </a:tc>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zh-CN" sz="2600" b="1" dirty="0">
                          <a:latin typeface="Times New Roman" panose="02020603050405020304" pitchFamily="18" charset="0"/>
                          <a:cs typeface="Times New Roman" panose="02020603050405020304" pitchFamily="18" charset="0"/>
                        </a:rPr>
                        <a:t>11. Red</a:t>
                      </a:r>
                      <a:r>
                        <a:rPr lang="en-US" altLang="zh-CN" sz="2600" b="1" baseline="0" dirty="0">
                          <a:latin typeface="Times New Roman" panose="02020603050405020304" pitchFamily="18" charset="0"/>
                          <a:cs typeface="Times New Roman" panose="02020603050405020304" pitchFamily="18" charset="0"/>
                        </a:rPr>
                        <a:t> Herring</a:t>
                      </a:r>
                      <a:endParaRPr lang="zh-CN" altLang="en-US" sz="2600" b="1" dirty="0">
                        <a:latin typeface="Times New Roman" panose="02020603050405020304" pitchFamily="18" charset="0"/>
                        <a:cs typeface="Times New Roman" panose="02020603050405020304" pitchFamily="18" charset="0"/>
                      </a:endParaRPr>
                    </a:p>
                  </a:txBody>
                  <a:tcPr marT="45694" marB="45694"/>
                </a:tc>
                <a:extLst>
                  <a:ext uri="{0D108BD9-81ED-4DB2-BD59-A6C34878D82A}">
                    <a16:rowId xmlns:a16="http://schemas.microsoft.com/office/drawing/2014/main" val="1631941311"/>
                  </a:ext>
                </a:extLst>
              </a:tr>
              <a:tr h="619790">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altLang="zh-CN" sz="2600" b="1" dirty="0">
                          <a:latin typeface="Times New Roman" panose="02020603050405020304" pitchFamily="18" charset="0"/>
                          <a:cs typeface="Times New Roman" panose="02020603050405020304" pitchFamily="18" charset="0"/>
                        </a:rPr>
                        <a:t>5. Slippery Slope</a:t>
                      </a:r>
                      <a:endParaRPr lang="zh-CN" altLang="en-US" sz="2600" b="1" dirty="0">
                        <a:latin typeface="Times New Roman" panose="02020603050405020304" pitchFamily="18" charset="0"/>
                        <a:cs typeface="Times New Roman" panose="02020603050405020304" pitchFamily="18" charset="0"/>
                      </a:endParaRPr>
                    </a:p>
                  </a:txBody>
                  <a:tcPr marT="45694" marB="45694"/>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CN" sz="2600" b="1" dirty="0">
                          <a:latin typeface="Times New Roman" panose="02020603050405020304" pitchFamily="18" charset="0"/>
                          <a:cs typeface="Times New Roman" panose="02020603050405020304" pitchFamily="18" charset="0"/>
                        </a:rPr>
                        <a:t>12. Straw</a:t>
                      </a:r>
                      <a:r>
                        <a:rPr lang="en-US" altLang="zh-CN" sz="2600" b="1" baseline="0" dirty="0">
                          <a:latin typeface="Times New Roman" panose="02020603050405020304" pitchFamily="18" charset="0"/>
                          <a:cs typeface="Times New Roman" panose="02020603050405020304" pitchFamily="18" charset="0"/>
                        </a:rPr>
                        <a:t> Man</a:t>
                      </a:r>
                      <a:endParaRPr lang="zh-CN" altLang="en-US" sz="2600" b="1" dirty="0">
                        <a:latin typeface="Times New Roman" panose="02020603050405020304" pitchFamily="18" charset="0"/>
                        <a:cs typeface="Times New Roman" panose="02020603050405020304" pitchFamily="18" charset="0"/>
                      </a:endParaRPr>
                    </a:p>
                  </a:txBody>
                  <a:tcPr marT="45694" marB="45694"/>
                </a:tc>
                <a:extLst>
                  <a:ext uri="{0D108BD9-81ED-4DB2-BD59-A6C34878D82A}">
                    <a16:rowId xmlns:a16="http://schemas.microsoft.com/office/drawing/2014/main" val="766270137"/>
                  </a:ext>
                </a:extLst>
              </a:tr>
              <a:tr h="619790">
                <a:tc>
                  <a:txBody>
                    <a:bodyPr/>
                    <a:lstStyle/>
                    <a:p>
                      <a:pPr marL="0" indent="0">
                        <a:buFont typeface="+mj-lt"/>
                        <a:buNone/>
                      </a:pPr>
                      <a:r>
                        <a:rPr lang="en-US" altLang="zh-CN" sz="2600" b="1" u="none" dirty="0">
                          <a:latin typeface="Times New Roman" panose="02020603050405020304" pitchFamily="18" charset="0"/>
                          <a:cs typeface="Times New Roman" panose="02020603050405020304" pitchFamily="18" charset="0"/>
                        </a:rPr>
                        <a:t>6. Either/or Fallacy</a:t>
                      </a:r>
                      <a:endParaRPr lang="zh-CN" altLang="en-US" sz="2600" b="1" u="none" dirty="0">
                        <a:latin typeface="Times New Roman" panose="02020603050405020304" pitchFamily="18" charset="0"/>
                        <a:cs typeface="Times New Roman" panose="02020603050405020304" pitchFamily="18" charset="0"/>
                      </a:endParaRPr>
                    </a:p>
                  </a:txBody>
                  <a:tcPr marT="45694" marB="45694"/>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CN" sz="2600" b="1" u="none" dirty="0">
                          <a:latin typeface="Times New Roman" panose="02020603050405020304" pitchFamily="18" charset="0"/>
                          <a:cs typeface="Times New Roman" panose="02020603050405020304" pitchFamily="18" charset="0"/>
                        </a:rPr>
                        <a:t>13. False</a:t>
                      </a:r>
                      <a:r>
                        <a:rPr lang="en-US" altLang="zh-CN" sz="2600" b="1" u="none" baseline="0" dirty="0">
                          <a:latin typeface="Times New Roman" panose="02020603050405020304" pitchFamily="18" charset="0"/>
                          <a:cs typeface="Times New Roman" panose="02020603050405020304" pitchFamily="18" charset="0"/>
                        </a:rPr>
                        <a:t> Cause</a:t>
                      </a:r>
                    </a:p>
                  </a:txBody>
                  <a:tcPr marT="45694" marB="45694"/>
                </a:tc>
                <a:extLst>
                  <a:ext uri="{0D108BD9-81ED-4DB2-BD59-A6C34878D82A}">
                    <a16:rowId xmlns:a16="http://schemas.microsoft.com/office/drawing/2014/main" val="434120922"/>
                  </a:ext>
                </a:extLst>
              </a:tr>
              <a:tr h="619790">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CN" sz="2600" b="1" u="none" dirty="0">
                          <a:latin typeface="Times New Roman" panose="02020603050405020304" pitchFamily="18" charset="0"/>
                          <a:cs typeface="Times New Roman" panose="02020603050405020304" pitchFamily="18" charset="0"/>
                        </a:rPr>
                        <a:t>7. </a:t>
                      </a:r>
                      <a:r>
                        <a:rPr lang="en-US" altLang="zh-CN" sz="2600" b="1" dirty="0">
                          <a:latin typeface="Times New Roman" panose="02020603050405020304" pitchFamily="18" charset="0"/>
                          <a:cs typeface="Times New Roman" panose="02020603050405020304" pitchFamily="18" charset="0"/>
                        </a:rPr>
                        <a:t>Ad</a:t>
                      </a:r>
                      <a:r>
                        <a:rPr lang="en-US" altLang="zh-CN" sz="2600" b="1" baseline="0" dirty="0">
                          <a:latin typeface="Times New Roman" panose="02020603050405020304" pitchFamily="18" charset="0"/>
                          <a:cs typeface="Times New Roman" panose="02020603050405020304" pitchFamily="18" charset="0"/>
                        </a:rPr>
                        <a:t> Hominem</a:t>
                      </a:r>
                      <a:endParaRPr lang="zh-CN" altLang="en-US" sz="2600" b="1" u="none" dirty="0">
                        <a:latin typeface="Times New Roman" panose="02020603050405020304" pitchFamily="18" charset="0"/>
                        <a:cs typeface="Times New Roman" panose="02020603050405020304" pitchFamily="18" charset="0"/>
                      </a:endParaRPr>
                    </a:p>
                  </a:txBody>
                  <a:tcPr marT="45694" marB="45694"/>
                </a:tc>
                <a:tc>
                  <a:txBody>
                    <a:bodyPr/>
                    <a:lstStyle/>
                    <a:p>
                      <a:pPr marL="0" indent="0">
                        <a:buFont typeface="+mj-lt"/>
                        <a:buNone/>
                      </a:pPr>
                      <a:r>
                        <a:rPr lang="en-US" altLang="zh-CN" sz="2600" b="1" dirty="0">
                          <a:latin typeface="Times New Roman" panose="02020603050405020304" pitchFamily="18" charset="0"/>
                          <a:cs typeface="Times New Roman" panose="02020603050405020304" pitchFamily="18" charset="0"/>
                        </a:rPr>
                        <a:t>14. The Ad Populum Fallacy</a:t>
                      </a:r>
                      <a:endParaRPr lang="zh-CN" altLang="en-US" sz="2600" b="1" dirty="0">
                        <a:latin typeface="Times New Roman" panose="02020603050405020304" pitchFamily="18" charset="0"/>
                        <a:cs typeface="Times New Roman" panose="02020603050405020304" pitchFamily="18" charset="0"/>
                      </a:endParaRPr>
                    </a:p>
                  </a:txBody>
                  <a:tcPr marT="45694" marB="45694"/>
                </a:tc>
                <a:extLst>
                  <a:ext uri="{0D108BD9-81ED-4DB2-BD59-A6C34878D82A}">
                    <a16:rowId xmlns:a16="http://schemas.microsoft.com/office/drawing/2014/main" val="469168019"/>
                  </a:ext>
                </a:extLst>
              </a:tr>
            </a:tbl>
          </a:graphicData>
        </a:graphic>
      </p:graphicFrame>
      <p:sp>
        <p:nvSpPr>
          <p:cNvPr id="9218" name="Slide Number Placeholder 3">
            <a:extLst>
              <a:ext uri="{FF2B5EF4-FFF2-40B4-BE49-F238E27FC236}">
                <a16:creationId xmlns:a16="http://schemas.microsoft.com/office/drawing/2014/main" id="{800B26E7-EBB5-3BBC-27B2-0837DE8FB3B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540BCD8B-7A07-4546-A938-7C51D638C125}" type="slidenum">
              <a:rPr lang="en-US" altLang="zh-CN" sz="1200">
                <a:solidFill>
                  <a:srgbClr val="000000"/>
                </a:solidFill>
                <a:latin typeface="Times New Roman" panose="02020603050405020304" pitchFamily="18" charset="0"/>
              </a:rPr>
              <a:pPr/>
              <a:t>4</a:t>
            </a:fld>
            <a:endParaRPr lang="en-US" altLang="zh-CN" sz="1200">
              <a:solidFill>
                <a:srgbClr val="000000"/>
              </a:solidFill>
              <a:latin typeface="Times New Roman" panose="02020603050405020304" pitchFamily="18" charset="0"/>
            </a:endParaRPr>
          </a:p>
        </p:txBody>
      </p:sp>
      <p:pic>
        <p:nvPicPr>
          <p:cNvPr id="6" name="Picture 5">
            <a:extLst>
              <a:ext uri="{FF2B5EF4-FFF2-40B4-BE49-F238E27FC236}">
                <a16:creationId xmlns:a16="http://schemas.microsoft.com/office/drawing/2014/main" id="{69B715AD-9A70-BF62-53B5-57B6FDFE2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058" y="561073"/>
            <a:ext cx="3406105" cy="106294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245"/>
                                        </p:tgtEl>
                                        <p:attrNameLst>
                                          <p:attrName>style.visibility</p:attrName>
                                        </p:attrNameLst>
                                      </p:cBhvr>
                                      <p:to>
                                        <p:strVal val="visible"/>
                                      </p:to>
                                    </p:set>
                                    <p:animEffect transition="in" filter="fade">
                                      <p:cBhvr>
                                        <p:cTn id="7" dur="1000"/>
                                        <p:tgtEl>
                                          <p:spTgt spid="9245"/>
                                        </p:tgtEl>
                                      </p:cBhvr>
                                    </p:animEffect>
                                    <p:anim calcmode="lin" valueType="num">
                                      <p:cBhvr>
                                        <p:cTn id="8" dur="1000" fill="hold"/>
                                        <p:tgtEl>
                                          <p:spTgt spid="9245"/>
                                        </p:tgtEl>
                                        <p:attrNameLst>
                                          <p:attrName>ppt_x</p:attrName>
                                        </p:attrNameLst>
                                      </p:cBhvr>
                                      <p:tavLst>
                                        <p:tav tm="0">
                                          <p:val>
                                            <p:strVal val="#ppt_x"/>
                                          </p:val>
                                        </p:tav>
                                        <p:tav tm="100000">
                                          <p:val>
                                            <p:strVal val="#ppt_x"/>
                                          </p:val>
                                        </p:tav>
                                      </p:tavLst>
                                    </p:anim>
                                    <p:anim calcmode="lin" valueType="num">
                                      <p:cBhvr>
                                        <p:cTn id="9" dur="1000" fill="hold"/>
                                        <p:tgtEl>
                                          <p:spTgt spid="92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0EF3-8896-D7F7-2BFA-9CB72572B262}"/>
              </a:ext>
            </a:extLst>
          </p:cNvPr>
          <p:cNvSpPr>
            <a:spLocks noGrp="1"/>
          </p:cNvSpPr>
          <p:nvPr>
            <p:ph type="title"/>
          </p:nvPr>
        </p:nvSpPr>
        <p:spPr/>
        <p:txBody>
          <a:bodyPr/>
          <a:lstStyle/>
          <a:p>
            <a:r>
              <a:rPr lang="en-GB" sz="3200" b="1" dirty="0"/>
              <a:t>Task 1 Cont.</a:t>
            </a:r>
          </a:p>
        </p:txBody>
      </p:sp>
      <p:sp>
        <p:nvSpPr>
          <p:cNvPr id="3" name="Content Placeholder 2">
            <a:extLst>
              <a:ext uri="{FF2B5EF4-FFF2-40B4-BE49-F238E27FC236}">
                <a16:creationId xmlns:a16="http://schemas.microsoft.com/office/drawing/2014/main" id="{F8FFF84C-2E36-9467-99A9-625E262DA121}"/>
              </a:ext>
            </a:extLst>
          </p:cNvPr>
          <p:cNvSpPr>
            <a:spLocks noGrp="1"/>
          </p:cNvSpPr>
          <p:nvPr>
            <p:ph idx="1"/>
          </p:nvPr>
        </p:nvSpPr>
        <p:spPr>
          <a:xfrm>
            <a:off x="572814" y="1207270"/>
            <a:ext cx="10806386" cy="4443460"/>
          </a:xfrm>
        </p:spPr>
        <p:txBody>
          <a:bodyPr/>
          <a:lstStyle/>
          <a:p>
            <a:pPr marL="457200" lvl="0" indent="-457200">
              <a:buFont typeface="+mj-lt"/>
              <a:buAutoNum type="arabicPeriod" startAt="6"/>
              <a:tabLst>
                <a:tab pos="457200" algn="l"/>
              </a:tabLst>
            </a:pPr>
            <a:r>
              <a:rPr lang="en-GB" dirty="0">
                <a:effectLst/>
                <a:latin typeface="Times New Roman" panose="02020603050405020304" pitchFamily="18" charset="0"/>
                <a:ea typeface="Times New Roman" panose="02020603050405020304" pitchFamily="18" charset="0"/>
              </a:rPr>
              <a:t>God exists because the Bible says so, and the Bible is the word of God.</a:t>
            </a:r>
          </a:p>
          <a:p>
            <a:pPr marL="457200" lvl="0" indent="-457200">
              <a:buFont typeface="+mj-lt"/>
              <a:buAutoNum type="arabicPeriod" startAt="6"/>
              <a:tabLst>
                <a:tab pos="457200" algn="l"/>
              </a:tabLst>
            </a:pPr>
            <a:r>
              <a:rPr lang="en-GB" dirty="0">
                <a:effectLst/>
                <a:latin typeface="Times New Roman" panose="02020603050405020304" pitchFamily="18" charset="0"/>
                <a:ea typeface="Times New Roman" panose="02020603050405020304" pitchFamily="18" charset="0"/>
              </a:rPr>
              <a:t>Every time I wear my lucky socks, my team wins. Therefore, my lucky socks make my team win.</a:t>
            </a:r>
          </a:p>
          <a:p>
            <a:pPr marL="457200" lvl="0" indent="-457200">
              <a:buFont typeface="+mj-lt"/>
              <a:buAutoNum type="arabicPeriod" startAt="6"/>
              <a:tabLst>
                <a:tab pos="457200" algn="l"/>
              </a:tabLst>
            </a:pPr>
            <a:r>
              <a:rPr lang="en-GB" dirty="0">
                <a:effectLst/>
                <a:latin typeface="Times New Roman" panose="02020603050405020304" pitchFamily="18" charset="0"/>
                <a:ea typeface="Times New Roman" panose="02020603050405020304" pitchFamily="18" charset="0"/>
              </a:rPr>
              <a:t>Dr. Brown says that this diet pill is the best on the market, so it must be true.</a:t>
            </a:r>
          </a:p>
          <a:p>
            <a:pPr marL="457200" lvl="0" indent="-457200">
              <a:buFont typeface="+mj-lt"/>
              <a:buAutoNum type="arabicPeriod" startAt="6"/>
              <a:tabLst>
                <a:tab pos="457200" algn="l"/>
              </a:tabLst>
            </a:pPr>
            <a:r>
              <a:rPr lang="en-GB" dirty="0">
                <a:effectLst/>
                <a:latin typeface="Times New Roman" panose="02020603050405020304" pitchFamily="18" charset="0"/>
                <a:ea typeface="Times New Roman" panose="02020603050405020304" pitchFamily="18" charset="0"/>
              </a:rPr>
              <a:t>My opponent thinks we should give everyone free cars. Clearly, that’s an unrealistic and unaffordable idea.</a:t>
            </a:r>
          </a:p>
          <a:p>
            <a:pPr marL="457200" lvl="0" indent="-457200">
              <a:buFont typeface="+mj-lt"/>
              <a:buAutoNum type="arabicPeriod" startAt="6"/>
              <a:tabLst>
                <a:tab pos="457200" algn="l"/>
              </a:tabLst>
            </a:pPr>
            <a:r>
              <a:rPr lang="en-US" dirty="0">
                <a:effectLst/>
                <a:latin typeface="Times New Roman" panose="02020603050405020304" pitchFamily="18" charset="0"/>
                <a:ea typeface="Times New Roman" panose="02020603050405020304" pitchFamily="18" charset="0"/>
              </a:rPr>
              <a:t>If America can be the first country to put a person on the moon, it can also be the first country to put a person on Mars</a:t>
            </a:r>
            <a:r>
              <a:rPr lang="en-GB" dirty="0">
                <a:effectLst/>
                <a:latin typeface="Times New Roman" panose="02020603050405020304" pitchFamily="18" charset="0"/>
                <a:ea typeface="Times New Roman" panose="02020603050405020304" pitchFamily="18" charset="0"/>
              </a:rPr>
              <a:t>.</a:t>
            </a:r>
          </a:p>
          <a:p>
            <a:pPr marL="457200" lvl="0" indent="-457200">
              <a:buFont typeface="+mj-lt"/>
              <a:buAutoNum type="arabicPeriod" startAt="6"/>
              <a:tabLst>
                <a:tab pos="457200" algn="l"/>
              </a:tabLst>
            </a:pPr>
            <a:r>
              <a:rPr lang="en-US" dirty="0">
                <a:effectLst/>
                <a:latin typeface="Times New Roman" panose="02020603050405020304" pitchFamily="18" charset="0"/>
                <a:ea typeface="Times New Roman" panose="02020603050405020304" pitchFamily="18" charset="0"/>
              </a:rPr>
              <a:t>It must be a really good car because so many people have bought one.</a:t>
            </a:r>
            <a:endParaRPr lang="en-GB" dirty="0">
              <a:effectLst/>
              <a:latin typeface="Times New Roman" panose="02020603050405020304" pitchFamily="18" charset="0"/>
              <a:ea typeface="Times New Roman" panose="02020603050405020304" pitchFamily="18" charset="0"/>
            </a:endParaRPr>
          </a:p>
          <a:p>
            <a:pPr marL="457200" lvl="0" indent="-457200">
              <a:buFont typeface="+mj-lt"/>
              <a:buAutoNum type="arabicPeriod" startAt="6"/>
              <a:tabLst>
                <a:tab pos="457200" algn="l"/>
              </a:tabLst>
            </a:pPr>
            <a:r>
              <a:rPr lang="en-US" dirty="0">
                <a:effectLst/>
                <a:latin typeface="Times New Roman" panose="02020603050405020304" pitchFamily="18" charset="0"/>
                <a:ea typeface="Times New Roman" panose="02020603050405020304" pitchFamily="18" charset="0"/>
              </a:rPr>
              <a:t>All of my friends slept through ENG1002, and they all passed. There’s no reason why it won’t be the same for me.</a:t>
            </a:r>
            <a:endParaRPr lang="en-GB" dirty="0">
              <a:effectLst/>
              <a:latin typeface="Times New Roman" panose="02020603050405020304" pitchFamily="18" charset="0"/>
              <a:ea typeface="Times New Roman" panose="02020603050405020304" pitchFamily="18" charset="0"/>
            </a:endParaRPr>
          </a:p>
          <a:p>
            <a:pPr marL="457200" lvl="0" indent="-457200">
              <a:buFont typeface="+mj-lt"/>
              <a:buAutoNum type="arabicPeriod" startAt="6"/>
              <a:tabLst>
                <a:tab pos="457200" algn="l"/>
              </a:tabLst>
            </a:pPr>
            <a:r>
              <a:rPr lang="en-GB" dirty="0">
                <a:effectLst/>
                <a:latin typeface="Times New Roman" panose="02020603050405020304" pitchFamily="18" charset="0"/>
                <a:ea typeface="Times New Roman" panose="02020603050405020304" pitchFamily="18" charset="0"/>
              </a:rPr>
              <a:t>Humans cannot be replaced by AI because humans are irreplaceable. </a:t>
            </a:r>
          </a:p>
          <a:p>
            <a:endParaRPr lang="en-GB" sz="3200" b="1" dirty="0"/>
          </a:p>
        </p:txBody>
      </p:sp>
      <p:sp>
        <p:nvSpPr>
          <p:cNvPr id="4" name="Slide Number Placeholder 3">
            <a:extLst>
              <a:ext uri="{FF2B5EF4-FFF2-40B4-BE49-F238E27FC236}">
                <a16:creationId xmlns:a16="http://schemas.microsoft.com/office/drawing/2014/main" id="{F6677C69-B2C9-2EB8-20B5-C215B2054F91}"/>
              </a:ext>
            </a:extLst>
          </p:cNvPr>
          <p:cNvSpPr>
            <a:spLocks noGrp="1"/>
          </p:cNvSpPr>
          <p:nvPr>
            <p:ph type="sldNum" sz="quarter" idx="10"/>
          </p:nvPr>
        </p:nvSpPr>
        <p:spPr/>
        <p:txBody>
          <a:bodyPr/>
          <a:lstStyle/>
          <a:p>
            <a:pPr>
              <a:defRPr/>
            </a:pPr>
            <a:fld id="{78680641-AFE8-494E-9F12-722639309D56}" type="slidenum">
              <a:rPr lang="en-US" altLang="zh-CN" smtClean="0"/>
              <a:pPr>
                <a:defRPr/>
              </a:pPr>
              <a:t>40</a:t>
            </a:fld>
            <a:endParaRPr lang="en-US" altLang="zh-CN"/>
          </a:p>
        </p:txBody>
      </p:sp>
    </p:spTree>
    <p:extLst>
      <p:ext uri="{BB962C8B-B14F-4D97-AF65-F5344CB8AC3E}">
        <p14:creationId xmlns:p14="http://schemas.microsoft.com/office/powerpoint/2010/main" val="1811296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53AB1F01-BA7E-53F4-687F-80ED054091DC}"/>
              </a:ext>
            </a:extLst>
          </p:cNvPr>
          <p:cNvSpPr>
            <a:spLocks noGrp="1"/>
          </p:cNvSpPr>
          <p:nvPr>
            <p:ph type="title"/>
          </p:nvPr>
        </p:nvSpPr>
        <p:spPr>
          <a:xfrm>
            <a:off x="812800" y="609600"/>
            <a:ext cx="10464800" cy="890588"/>
          </a:xfrm>
        </p:spPr>
        <p:txBody>
          <a:bodyPr/>
          <a:lstStyle/>
          <a:p>
            <a:r>
              <a:rPr lang="en-US" altLang="zh-CN"/>
              <a:t>References </a:t>
            </a:r>
            <a:endParaRPr lang="zh-CN" altLang="en-US"/>
          </a:p>
        </p:txBody>
      </p:sp>
      <p:sp>
        <p:nvSpPr>
          <p:cNvPr id="32771" name="Content Placeholder 2">
            <a:extLst>
              <a:ext uri="{FF2B5EF4-FFF2-40B4-BE49-F238E27FC236}">
                <a16:creationId xmlns:a16="http://schemas.microsoft.com/office/drawing/2014/main" id="{B9CC84B9-75D9-FEEF-1678-3588AC4869B6}"/>
              </a:ext>
            </a:extLst>
          </p:cNvPr>
          <p:cNvSpPr>
            <a:spLocks noGrp="1"/>
          </p:cNvSpPr>
          <p:nvPr>
            <p:ph idx="1"/>
          </p:nvPr>
        </p:nvSpPr>
        <p:spPr>
          <a:xfrm>
            <a:off x="812800" y="1624013"/>
            <a:ext cx="10464800" cy="1997075"/>
          </a:xfrm>
        </p:spPr>
        <p:txBody>
          <a:bodyPr/>
          <a:lstStyle/>
          <a:p>
            <a:pPr marL="457200" indent="-457200">
              <a:buFont typeface="Wingdings" pitchFamily="2" charset="2"/>
              <a:buAutoNum type="arabicPeriod"/>
            </a:pPr>
            <a:r>
              <a:rPr lang="en-US" altLang="zh-CN" sz="2500" dirty="0">
                <a:solidFill>
                  <a:schemeClr val="tx1"/>
                </a:solidFill>
              </a:rPr>
              <a:t>Hacker, D., &amp; Sommers, N. I. (2016). </a:t>
            </a:r>
            <a:r>
              <a:rPr lang="en-US" altLang="zh-CN" sz="2500" i="1" dirty="0">
                <a:solidFill>
                  <a:schemeClr val="tx1"/>
                </a:solidFill>
              </a:rPr>
              <a:t>The Bedford handbook</a:t>
            </a:r>
            <a:r>
              <a:rPr lang="en-US" altLang="zh-CN" sz="2500" dirty="0">
                <a:solidFill>
                  <a:schemeClr val="tx1"/>
                </a:solidFill>
              </a:rPr>
              <a:t>. Bedford/St Martin's. </a:t>
            </a:r>
          </a:p>
          <a:p>
            <a:pPr marL="457200" indent="-457200">
              <a:buFont typeface="Wingdings" pitchFamily="2" charset="2"/>
              <a:buAutoNum type="arabicPeriod"/>
            </a:pPr>
            <a:r>
              <a:rPr lang="en-US" altLang="zh-CN" sz="2500" dirty="0">
                <a:solidFill>
                  <a:schemeClr val="tx1"/>
                </a:solidFill>
                <a:hlinkClick r:id="rId2">
                  <a:extLst>
                    <a:ext uri="{A12FA001-AC4F-418D-AE19-62706E023703}">
                      <ahyp:hlinkClr xmlns:ahyp="http://schemas.microsoft.com/office/drawing/2018/hyperlinkcolor" val="tx"/>
                    </a:ext>
                  </a:extLst>
                </a:hlinkClick>
              </a:rPr>
              <a:t>https://owl.purdue.edu/owl/general_writing/academic_writing/logic_in_argumentative_writing/fallacies.html</a:t>
            </a:r>
            <a:r>
              <a:rPr lang="en-US" altLang="zh-CN" sz="2500" dirty="0">
                <a:solidFill>
                  <a:schemeClr val="tx1"/>
                </a:solidFill>
              </a:rPr>
              <a:t> </a:t>
            </a:r>
          </a:p>
          <a:p>
            <a:pPr marL="457200" indent="-457200">
              <a:buFont typeface="Wingdings" pitchFamily="2" charset="2"/>
              <a:buAutoNum type="arabicPeriod"/>
            </a:pPr>
            <a:r>
              <a:rPr lang="en-US" altLang="zh-CN" sz="2500" dirty="0">
                <a:solidFill>
                  <a:schemeClr val="tx1"/>
                </a:solidFill>
                <a:hlinkClick r:id="rId3">
                  <a:extLst>
                    <a:ext uri="{A12FA001-AC4F-418D-AE19-62706E023703}">
                      <ahyp:hlinkClr xmlns:ahyp="http://schemas.microsoft.com/office/drawing/2018/hyperlinkcolor" val="tx"/>
                    </a:ext>
                  </a:extLst>
                </a:hlinkClick>
              </a:rPr>
              <a:t>https://blog.hubspot.com/marketing/common-logical-fallacies</a:t>
            </a:r>
            <a:r>
              <a:rPr lang="en-US" altLang="zh-CN" sz="2500" dirty="0">
                <a:solidFill>
                  <a:schemeClr val="tx1"/>
                </a:solidFill>
              </a:rPr>
              <a:t> </a:t>
            </a:r>
          </a:p>
          <a:p>
            <a:pPr marL="457200" indent="-457200">
              <a:buFont typeface="Wingdings" pitchFamily="2" charset="2"/>
              <a:buAutoNum type="arabicPeriod"/>
            </a:pPr>
            <a:r>
              <a:rPr lang="en-GB" altLang="zh-CN" sz="2500" dirty="0">
                <a:solidFill>
                  <a:schemeClr val="tx1"/>
                </a:solidFill>
                <a:hlinkClick r:id="rId4">
                  <a:extLst>
                    <a:ext uri="{A12FA001-AC4F-418D-AE19-62706E023703}">
                      <ahyp:hlinkClr xmlns:ahyp="http://schemas.microsoft.com/office/drawing/2018/hyperlinkcolor" val="tx"/>
                    </a:ext>
                  </a:extLst>
                </a:hlinkClick>
              </a:rPr>
              <a:t>https://fallacies.escepticos.es/wp-content/uploads/2020/09/02eng.gif</a:t>
            </a:r>
            <a:endParaRPr lang="en-GB" altLang="zh-CN" sz="2500" dirty="0">
              <a:solidFill>
                <a:schemeClr val="tx1"/>
              </a:solidFill>
            </a:endParaRPr>
          </a:p>
          <a:p>
            <a:pPr marL="457200" indent="-457200">
              <a:buFont typeface="Wingdings" pitchFamily="2" charset="2"/>
              <a:buAutoNum type="arabicPeriod"/>
            </a:pPr>
            <a:r>
              <a:rPr kumimoji="1" lang="en-US" sz="2500" i="0" dirty="0">
                <a:solidFill>
                  <a:schemeClr val="tx1"/>
                </a:solidFill>
                <a:effectLst/>
                <a:hlinkClick r:id="rId5">
                  <a:extLst>
                    <a:ext uri="{A12FA001-AC4F-418D-AE19-62706E023703}">
                      <ahyp:hlinkClr xmlns:ahyp="http://schemas.microsoft.com/office/drawing/2018/hyperlinkcolor" val="tx"/>
                    </a:ext>
                  </a:extLst>
                </a:hlinkClick>
              </a:rPr>
              <a:t>https://helpfulprofessor.com/begging-the-question-fallacy-examples/</a:t>
            </a:r>
            <a:endParaRPr kumimoji="1" lang="en-US" sz="2500" i="0" dirty="0">
              <a:solidFill>
                <a:schemeClr val="tx1"/>
              </a:solidFill>
              <a:effectLst/>
            </a:endParaRPr>
          </a:p>
          <a:p>
            <a:pPr marL="457200" indent="-457200">
              <a:buFont typeface="Wingdings" pitchFamily="2" charset="2"/>
              <a:buAutoNum type="arabicPeriod"/>
            </a:pPr>
            <a:r>
              <a:rPr kumimoji="1" lang="en-US" sz="2500" i="0" dirty="0">
                <a:solidFill>
                  <a:schemeClr val="tx1"/>
                </a:solidFill>
                <a:effectLst/>
                <a:hlinkClick r:id="rId6">
                  <a:extLst>
                    <a:ext uri="{A12FA001-AC4F-418D-AE19-62706E023703}">
                      <ahyp:hlinkClr xmlns:ahyp="http://schemas.microsoft.com/office/drawing/2018/hyperlinkcolor" val="tx"/>
                    </a:ext>
                  </a:extLst>
                </a:hlinkClick>
              </a:rPr>
              <a:t>https://www.grammarly.com/blog/appeal-to-ignorance-fallacy/</a:t>
            </a:r>
            <a:endParaRPr lang="en-US" sz="2500" dirty="0">
              <a:solidFill>
                <a:schemeClr val="tx1"/>
              </a:solidFill>
            </a:endParaRPr>
          </a:p>
          <a:p>
            <a:pPr marL="457200" indent="-457200">
              <a:buFont typeface="Wingdings" pitchFamily="2" charset="2"/>
              <a:buAutoNum type="arabicPeriod"/>
            </a:pPr>
            <a:endParaRPr kumimoji="1" lang="en-US" sz="2500" i="0" dirty="0">
              <a:solidFill>
                <a:schemeClr val="tx1"/>
              </a:solidFill>
              <a:effectLst/>
            </a:endParaRPr>
          </a:p>
          <a:p>
            <a:pPr marL="457200" indent="-457200">
              <a:buFont typeface="Wingdings" pitchFamily="2" charset="2"/>
              <a:buAutoNum type="arabicPeriod"/>
            </a:pPr>
            <a:endParaRPr lang="en-GB" altLang="zh-CN" dirty="0">
              <a:solidFill>
                <a:schemeClr val="tx1"/>
              </a:solidFill>
            </a:endParaRPr>
          </a:p>
          <a:p>
            <a:pPr marL="457200" indent="-457200">
              <a:buFont typeface="Wingdings" pitchFamily="2" charset="2"/>
              <a:buAutoNum type="arabicPeriod"/>
            </a:pPr>
            <a:endParaRPr lang="en-US" altLang="zh-CN" dirty="0">
              <a:solidFill>
                <a:schemeClr val="tx1"/>
              </a:solidFill>
            </a:endParaRPr>
          </a:p>
          <a:p>
            <a:pPr marL="457200" indent="-457200">
              <a:buFont typeface="Wingdings" pitchFamily="2" charset="2"/>
              <a:buAutoNum type="arabicPeriod"/>
            </a:pPr>
            <a:endParaRPr lang="zh-CN" altLang="en-US" dirty="0">
              <a:solidFill>
                <a:schemeClr val="tx1"/>
              </a:solidFill>
            </a:endParaRPr>
          </a:p>
        </p:txBody>
      </p:sp>
      <p:sp>
        <p:nvSpPr>
          <p:cNvPr id="32772" name="Slide Number Placeholder 3">
            <a:extLst>
              <a:ext uri="{FF2B5EF4-FFF2-40B4-BE49-F238E27FC236}">
                <a16:creationId xmlns:a16="http://schemas.microsoft.com/office/drawing/2014/main" id="{59817D6F-FFF2-7C0E-0B91-0A53B8131D1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46B9C32A-A7FD-4701-8C55-439EE3AB9FA4}" type="slidenum">
              <a:rPr lang="en-US" altLang="zh-CN" sz="1200">
                <a:solidFill>
                  <a:srgbClr val="000000"/>
                </a:solidFill>
                <a:latin typeface="Times New Roman" panose="02020603050405020304" pitchFamily="18" charset="0"/>
              </a:rPr>
              <a:pPr/>
              <a:t>41</a:t>
            </a:fld>
            <a:endParaRPr lang="en-US" altLang="zh-CN" sz="1200">
              <a:solidFill>
                <a:srgbClr val="000000"/>
              </a:solidFill>
              <a:latin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Title 1">
            <a:extLst>
              <a:ext uri="{FF2B5EF4-FFF2-40B4-BE49-F238E27FC236}">
                <a16:creationId xmlns:a16="http://schemas.microsoft.com/office/drawing/2014/main" id="{E79CB8FB-0500-4632-7EC7-9DDAB0EC9F57}"/>
              </a:ext>
            </a:extLst>
          </p:cNvPr>
          <p:cNvSpPr>
            <a:spLocks noGrp="1"/>
          </p:cNvSpPr>
          <p:nvPr>
            <p:ph type="title"/>
          </p:nvPr>
        </p:nvSpPr>
        <p:spPr>
          <a:xfrm>
            <a:off x="812800" y="609600"/>
            <a:ext cx="10464800" cy="890588"/>
          </a:xfrm>
        </p:spPr>
        <p:txBody>
          <a:bodyPr>
            <a:normAutofit fontScale="90000"/>
          </a:bodyPr>
          <a:lstStyle/>
          <a:p>
            <a:r>
              <a:rPr lang="en-US" altLang="zh-CN" sz="4000" dirty="0"/>
              <a:t>1. Hasty</a:t>
            </a:r>
            <a:r>
              <a:rPr lang="en-US" altLang="zh-CN" sz="4000" dirty="0">
                <a:solidFill>
                  <a:schemeClr val="tx1"/>
                </a:solidFill>
              </a:rPr>
              <a:t> </a:t>
            </a:r>
            <a:r>
              <a:rPr lang="en-US" altLang="zh-CN" sz="4000" dirty="0"/>
              <a:t>Generalization</a:t>
            </a:r>
            <a:br>
              <a:rPr lang="en-US" altLang="zh-CN" u="sng" dirty="0">
                <a:solidFill>
                  <a:schemeClr val="tx1"/>
                </a:solidFill>
              </a:rPr>
            </a:br>
            <a:endParaRPr lang="zh-CN" altLang="en-US" dirty="0"/>
          </a:p>
        </p:txBody>
      </p:sp>
      <p:sp>
        <p:nvSpPr>
          <p:cNvPr id="4" name="Content Placeholder 3">
            <a:extLst>
              <a:ext uri="{FF2B5EF4-FFF2-40B4-BE49-F238E27FC236}">
                <a16:creationId xmlns:a16="http://schemas.microsoft.com/office/drawing/2014/main" id="{D9363CE7-7792-7197-EA68-3E10E241FA0D}"/>
              </a:ext>
            </a:extLst>
          </p:cNvPr>
          <p:cNvSpPr>
            <a:spLocks noGrp="1"/>
          </p:cNvSpPr>
          <p:nvPr>
            <p:ph idx="1"/>
          </p:nvPr>
        </p:nvSpPr>
        <p:spPr>
          <a:xfrm>
            <a:off x="812800" y="1250563"/>
            <a:ext cx="10385425" cy="1181100"/>
          </a:xfrm>
        </p:spPr>
        <p:txBody>
          <a:bodyPr/>
          <a:lstStyle/>
          <a:p>
            <a:pPr>
              <a:defRPr/>
            </a:pPr>
            <a:r>
              <a:rPr lang="en-US" altLang="zh-CN" sz="3200" dirty="0">
                <a:solidFill>
                  <a:schemeClr val="tx2">
                    <a:lumMod val="60000"/>
                    <a:lumOff val="40000"/>
                  </a:schemeClr>
                </a:solidFill>
              </a:rPr>
              <a:t>Hasty generalization </a:t>
            </a:r>
            <a:r>
              <a:rPr lang="en-US" altLang="zh-CN" sz="3200" dirty="0">
                <a:solidFill>
                  <a:schemeClr val="tx1"/>
                </a:solidFill>
              </a:rPr>
              <a:t>refers to a conclusion based on </a:t>
            </a:r>
            <a:r>
              <a:rPr lang="en-US" altLang="zh-CN" sz="3200" dirty="0">
                <a:solidFill>
                  <a:schemeClr val="tx2">
                    <a:lumMod val="60000"/>
                    <a:lumOff val="40000"/>
                  </a:schemeClr>
                </a:solidFill>
              </a:rPr>
              <a:t>insufficient</a:t>
            </a:r>
            <a:r>
              <a:rPr lang="en-US" altLang="zh-CN" sz="3200" dirty="0">
                <a:solidFill>
                  <a:schemeClr val="tx1"/>
                </a:solidFill>
              </a:rPr>
              <a:t> or </a:t>
            </a:r>
            <a:r>
              <a:rPr lang="en-US" altLang="zh-CN" sz="3200" dirty="0">
                <a:solidFill>
                  <a:schemeClr val="tx2">
                    <a:lumMod val="60000"/>
                    <a:lumOff val="40000"/>
                  </a:schemeClr>
                </a:solidFill>
              </a:rPr>
              <a:t>unrepresentative</a:t>
            </a:r>
            <a:r>
              <a:rPr lang="en-US" altLang="zh-CN" sz="3200" dirty="0">
                <a:solidFill>
                  <a:schemeClr val="tx1"/>
                </a:solidFill>
              </a:rPr>
              <a:t> evidence.</a:t>
            </a:r>
          </a:p>
          <a:p>
            <a:pPr>
              <a:defRPr/>
            </a:pPr>
            <a:endParaRPr lang="en-US" altLang="zh-CN" dirty="0">
              <a:solidFill>
                <a:schemeClr val="tx1"/>
              </a:solidFill>
            </a:endParaRPr>
          </a:p>
          <a:p>
            <a:pPr>
              <a:defRPr/>
            </a:pPr>
            <a:endParaRPr lang="en-US" altLang="zh-CN" dirty="0">
              <a:solidFill>
                <a:schemeClr val="tx1"/>
              </a:solidFill>
            </a:endParaRPr>
          </a:p>
          <a:p>
            <a:pPr>
              <a:defRPr/>
            </a:pPr>
            <a:endParaRPr lang="en-US" altLang="zh-CN" dirty="0"/>
          </a:p>
        </p:txBody>
      </p:sp>
      <p:sp>
        <p:nvSpPr>
          <p:cNvPr id="10244" name="Slide Number Placeholder 3">
            <a:extLst>
              <a:ext uri="{FF2B5EF4-FFF2-40B4-BE49-F238E27FC236}">
                <a16:creationId xmlns:a16="http://schemas.microsoft.com/office/drawing/2014/main" id="{DE930C8F-3EBE-39D0-706F-4F5C430FD28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5A72612-4A94-4016-93B6-77C919C5EE0C}" type="slidenum">
              <a:rPr lang="en-US" altLang="zh-CN" sz="1200">
                <a:solidFill>
                  <a:srgbClr val="000000"/>
                </a:solidFill>
                <a:latin typeface="Times New Roman" panose="02020603050405020304" pitchFamily="18" charset="0"/>
              </a:rPr>
              <a:pPr/>
              <a:t>5</a:t>
            </a:fld>
            <a:endParaRPr lang="en-US" altLang="zh-CN" sz="1200" dirty="0">
              <a:solidFill>
                <a:srgbClr val="000000"/>
              </a:solidFill>
              <a:latin typeface="Times New Roman" panose="02020603050405020304" pitchFamily="18" charset="0"/>
            </a:endParaRPr>
          </a:p>
        </p:txBody>
      </p:sp>
      <p:pic>
        <p:nvPicPr>
          <p:cNvPr id="10243" name="Picture 2">
            <a:extLst>
              <a:ext uri="{FF2B5EF4-FFF2-40B4-BE49-F238E27FC236}">
                <a16:creationId xmlns:a16="http://schemas.microsoft.com/office/drawing/2014/main" id="{7C82A400-5662-CBDC-EAA6-43B311250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4976" b="11707"/>
          <a:stretch>
            <a:fillRect/>
          </a:stretch>
        </p:blipFill>
        <p:spPr bwMode="auto">
          <a:xfrm>
            <a:off x="9434512" y="3429000"/>
            <a:ext cx="2078778" cy="1315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a16="http://schemas.microsoft.com/office/drawing/2014/main" id="{63207DDC-4771-A05C-1AEF-09C5959F9AE2}"/>
              </a:ext>
            </a:extLst>
          </p:cNvPr>
          <p:cNvSpPr txBox="1">
            <a:spLocks noChangeArrowheads="1"/>
          </p:cNvSpPr>
          <p:nvPr/>
        </p:nvSpPr>
        <p:spPr bwMode="auto">
          <a:xfrm>
            <a:off x="411438" y="5780455"/>
            <a:ext cx="11188147" cy="954107"/>
          </a:xfrm>
          <a:prstGeom prst="rect">
            <a:avLst/>
          </a:prstGeom>
          <a:solidFill>
            <a:schemeClr val="accent5">
              <a:lumMod val="20000"/>
              <a:lumOff val="80000"/>
            </a:schemeClr>
          </a:solidFill>
          <a:ln>
            <a:noFill/>
          </a:ln>
        </p:spPr>
        <p:txBody>
          <a:bodyPr wrap="square">
            <a:spAutoFit/>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r>
              <a:rPr lang="en-US" altLang="zh-CN" sz="2800" dirty="0">
                <a:solidFill>
                  <a:schemeClr val="tx1"/>
                </a:solidFill>
                <a:latin typeface="Times New Roman" panose="02020603050405020304" pitchFamily="18" charset="0"/>
                <a:cs typeface="Times New Roman" panose="02020603050405020304" pitchFamily="18" charset="0"/>
              </a:rPr>
              <a:t>Drawing conclusions based on a single bad experience can be unreliable due to the </a:t>
            </a:r>
            <a:r>
              <a:rPr lang="en-US" altLang="zh-CN" sz="2800" dirty="0">
                <a:solidFill>
                  <a:srgbClr val="FF0000"/>
                </a:solidFill>
                <a:latin typeface="Times New Roman" panose="02020603050405020304" pitchFamily="18" charset="0"/>
                <a:cs typeface="Times New Roman" panose="02020603050405020304" pitchFamily="18" charset="0"/>
              </a:rPr>
              <a:t>small sample size</a:t>
            </a:r>
            <a:r>
              <a:rPr lang="en-US" altLang="zh-CN" sz="2800" dirty="0">
                <a:solidFill>
                  <a:schemeClr val="tx1"/>
                </a:solidFill>
                <a:latin typeface="Times New Roman" panose="02020603050405020304" pitchFamily="18" charset="0"/>
                <a:cs typeface="Times New Roman" panose="02020603050405020304" pitchFamily="18" charset="0"/>
              </a:rPr>
              <a:t>.</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370EA77-A2DF-4F3F-76AB-EB5785A21648}"/>
              </a:ext>
            </a:extLst>
          </p:cNvPr>
          <p:cNvSpPr/>
          <p:nvPr/>
        </p:nvSpPr>
        <p:spPr>
          <a:xfrm>
            <a:off x="892174" y="2768600"/>
            <a:ext cx="8085571" cy="2739211"/>
          </a:xfrm>
          <a:prstGeom prst="rect">
            <a:avLst/>
          </a:prstGeom>
          <a:solidFill>
            <a:schemeClr val="accent3">
              <a:lumMod val="95000"/>
            </a:schemeClr>
          </a:solidFill>
        </p:spPr>
        <p:txBody>
          <a:bodyPr wrap="square">
            <a:spAutoFit/>
          </a:bodyPr>
          <a:lstStyle/>
          <a:p>
            <a:pPr>
              <a:defRPr/>
            </a:pPr>
            <a:r>
              <a:rPr lang="en-US" altLang="zh-CN" sz="3200" dirty="0">
                <a:solidFill>
                  <a:schemeClr val="tx2">
                    <a:lumMod val="60000"/>
                    <a:lumOff val="40000"/>
                  </a:schemeClr>
                </a:solidFill>
                <a:latin typeface="Times New Roman" panose="02020603050405020304" pitchFamily="18" charset="0"/>
                <a:cs typeface="Times New Roman" panose="02020603050405020304" pitchFamily="18" charset="0"/>
              </a:rPr>
              <a:t>e.g.</a:t>
            </a:r>
            <a:r>
              <a:rPr lang="en-GB" altLang="zh-CN" sz="3200" dirty="0">
                <a:solidFill>
                  <a:schemeClr val="tx2">
                    <a:lumMod val="60000"/>
                    <a:lumOff val="40000"/>
                  </a:schemeClr>
                </a:solidFill>
                <a:latin typeface="Times New Roman" panose="02020603050405020304" pitchFamily="18" charset="0"/>
                <a:cs typeface="Times New Roman" panose="02020603050405020304" pitchFamily="18" charset="0"/>
              </a:rPr>
              <a:t>,</a:t>
            </a:r>
            <a:r>
              <a:rPr lang="en-US" altLang="zh-CN" sz="3200" dirty="0">
                <a:solidFill>
                  <a:schemeClr val="tx2">
                    <a:lumMod val="60000"/>
                    <a:lumOff val="40000"/>
                  </a:schemeClr>
                </a:solidFill>
                <a:latin typeface="Times New Roman" panose="02020603050405020304" pitchFamily="18" charset="0"/>
                <a:cs typeface="Times New Roman" panose="02020603050405020304" pitchFamily="18" charset="0"/>
              </a:rPr>
              <a:t> </a:t>
            </a:r>
          </a:p>
          <a:p>
            <a:pPr marL="514350" indent="-514350">
              <a:buFont typeface="+mj-lt"/>
              <a:buAutoNum type="arabicPeriod"/>
              <a:defRPr/>
            </a:pPr>
            <a:r>
              <a:rPr lang="en-US" altLang="zh-CN" sz="2800" dirty="0">
                <a:solidFill>
                  <a:schemeClr val="tx2">
                    <a:lumMod val="60000"/>
                    <a:lumOff val="40000"/>
                  </a:schemeClr>
                </a:solidFill>
                <a:latin typeface="Times New Roman" panose="02020603050405020304" pitchFamily="18" charset="0"/>
                <a:cs typeface="Times New Roman" panose="02020603050405020304" pitchFamily="18" charset="0"/>
              </a:rPr>
              <a:t>That taxi driver tried to cheat me. All taxi drivers are dishonest.</a:t>
            </a:r>
          </a:p>
          <a:p>
            <a:pPr marL="514350" indent="-514350">
              <a:buFont typeface="+mj-lt"/>
              <a:buAutoNum type="arabicPeriod"/>
              <a:defRPr/>
            </a:pPr>
            <a:r>
              <a:rPr lang="en-US" altLang="zh-CN" sz="2800" dirty="0">
                <a:solidFill>
                  <a:schemeClr val="tx2">
                    <a:lumMod val="60000"/>
                    <a:lumOff val="40000"/>
                  </a:schemeClr>
                </a:solidFill>
                <a:latin typeface="Times New Roman" panose="02020603050405020304" pitchFamily="18" charset="0"/>
                <a:cs typeface="Times New Roman" panose="02020603050405020304" pitchFamily="18" charset="0"/>
              </a:rPr>
              <a:t>I went to a Sichuan restaurant in Shenzhen, and the food was terrible. All Sichuan restaurants in Shenzhen must have bad food.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fade">
                                      <p:cBhvr>
                                        <p:cTn id="7" dur="1000"/>
                                        <p:tgtEl>
                                          <p:spTgt spid="10246"/>
                                        </p:tgtEl>
                                      </p:cBhvr>
                                    </p:animEffect>
                                    <p:anim calcmode="lin" valueType="num">
                                      <p:cBhvr>
                                        <p:cTn id="8" dur="1000" fill="hold"/>
                                        <p:tgtEl>
                                          <p:spTgt spid="10246"/>
                                        </p:tgtEl>
                                        <p:attrNameLst>
                                          <p:attrName>ppt_x</p:attrName>
                                        </p:attrNameLst>
                                      </p:cBhvr>
                                      <p:tavLst>
                                        <p:tav tm="0">
                                          <p:val>
                                            <p:strVal val="#ppt_x"/>
                                          </p:val>
                                        </p:tav>
                                        <p:tav tm="100000">
                                          <p:val>
                                            <p:strVal val="#ppt_x"/>
                                          </p:val>
                                        </p:tav>
                                      </p:tavLst>
                                    </p:anim>
                                    <p:anim calcmode="lin" valueType="num">
                                      <p:cBhvr>
                                        <p:cTn id="9" dur="1000" fill="hold"/>
                                        <p:tgtEl>
                                          <p:spTgt spid="102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0243"/>
                                        </p:tgtEl>
                                        <p:attrNameLst>
                                          <p:attrName>style.visibility</p:attrName>
                                        </p:attrNameLst>
                                      </p:cBhvr>
                                      <p:to>
                                        <p:strVal val="visible"/>
                                      </p:to>
                                    </p:set>
                                    <p:animEffect transition="in" filter="fade">
                                      <p:cBhvr>
                                        <p:cTn id="26" dur="1000"/>
                                        <p:tgtEl>
                                          <p:spTgt spid="10243"/>
                                        </p:tgtEl>
                                      </p:cBhvr>
                                    </p:animEffect>
                                    <p:anim calcmode="lin" valueType="num">
                                      <p:cBhvr>
                                        <p:cTn id="27" dur="1000" fill="hold"/>
                                        <p:tgtEl>
                                          <p:spTgt spid="10243"/>
                                        </p:tgtEl>
                                        <p:attrNameLst>
                                          <p:attrName>ppt_x</p:attrName>
                                        </p:attrNameLst>
                                      </p:cBhvr>
                                      <p:tavLst>
                                        <p:tav tm="0">
                                          <p:val>
                                            <p:strVal val="#ppt_x"/>
                                          </p:val>
                                        </p:tav>
                                        <p:tav tm="100000">
                                          <p:val>
                                            <p:strVal val="#ppt_x"/>
                                          </p:val>
                                        </p:tav>
                                      </p:tavLst>
                                    </p:anim>
                                    <p:anim calcmode="lin" valueType="num">
                                      <p:cBhvr>
                                        <p:cTn id="28" dur="1000" fill="hold"/>
                                        <p:tgtEl>
                                          <p:spTgt spid="102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50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p:bldP spid="4" grpId="0" build="p"/>
      <p:bldP spid="8"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itle 1">
            <a:extLst>
              <a:ext uri="{FF2B5EF4-FFF2-40B4-BE49-F238E27FC236}">
                <a16:creationId xmlns:a16="http://schemas.microsoft.com/office/drawing/2014/main" id="{23C1CEC2-4CFC-BF64-1549-0E9EEBC240D3}"/>
              </a:ext>
            </a:extLst>
          </p:cNvPr>
          <p:cNvSpPr>
            <a:spLocks noGrp="1"/>
          </p:cNvSpPr>
          <p:nvPr>
            <p:ph type="title"/>
          </p:nvPr>
        </p:nvSpPr>
        <p:spPr>
          <a:xfrm>
            <a:off x="812800" y="609600"/>
            <a:ext cx="10464800" cy="890588"/>
          </a:xfrm>
        </p:spPr>
        <p:txBody>
          <a:bodyPr>
            <a:normAutofit fontScale="90000"/>
          </a:bodyPr>
          <a:lstStyle/>
          <a:p>
            <a:r>
              <a:rPr lang="en-US" altLang="zh-CN" sz="4900" dirty="0"/>
              <a:t>2. Stereotypes</a:t>
            </a:r>
            <a:br>
              <a:rPr lang="en-US" altLang="zh-CN" u="sng" dirty="0"/>
            </a:br>
            <a:endParaRPr lang="zh-CN" altLang="en-US" dirty="0"/>
          </a:p>
        </p:txBody>
      </p:sp>
      <p:sp>
        <p:nvSpPr>
          <p:cNvPr id="4" name="Content Placeholder 3">
            <a:extLst>
              <a:ext uri="{FF2B5EF4-FFF2-40B4-BE49-F238E27FC236}">
                <a16:creationId xmlns:a16="http://schemas.microsoft.com/office/drawing/2014/main" id="{6863C0A5-B491-12D2-2F51-080CD37CF6C8}"/>
              </a:ext>
            </a:extLst>
          </p:cNvPr>
          <p:cNvSpPr>
            <a:spLocks noGrp="1"/>
          </p:cNvSpPr>
          <p:nvPr>
            <p:ph idx="1"/>
          </p:nvPr>
        </p:nvSpPr>
        <p:spPr>
          <a:xfrm>
            <a:off x="681038" y="1163638"/>
            <a:ext cx="10260231" cy="4745037"/>
          </a:xfrm>
        </p:spPr>
        <p:txBody>
          <a:bodyPr/>
          <a:lstStyle/>
          <a:p>
            <a:pPr marL="0" indent="0">
              <a:buFont typeface="Wingdings" pitchFamily="2" charset="2"/>
              <a:buNone/>
              <a:defRPr/>
            </a:pPr>
            <a:endParaRPr lang="en-US" altLang="zh-CN" b="1" dirty="0"/>
          </a:p>
          <a:p>
            <a:pPr>
              <a:defRPr/>
            </a:pPr>
            <a:r>
              <a:rPr lang="en-US" altLang="zh-CN" sz="3200" dirty="0">
                <a:solidFill>
                  <a:schemeClr val="tx1"/>
                </a:solidFill>
              </a:rPr>
              <a:t>A stereotype is a </a:t>
            </a:r>
            <a:r>
              <a:rPr lang="en-US" altLang="zh-CN" sz="3200" dirty="0">
                <a:solidFill>
                  <a:schemeClr val="tx2">
                    <a:lumMod val="60000"/>
                    <a:lumOff val="40000"/>
                  </a:schemeClr>
                </a:solidFill>
              </a:rPr>
              <a:t>hasty generalization </a:t>
            </a:r>
            <a:r>
              <a:rPr lang="en-US" altLang="zh-CN" sz="3200" dirty="0">
                <a:solidFill>
                  <a:schemeClr val="tx1"/>
                </a:solidFill>
              </a:rPr>
              <a:t>about a group. </a:t>
            </a:r>
          </a:p>
          <a:p>
            <a:pPr>
              <a:defRPr/>
            </a:pPr>
            <a:r>
              <a:rPr lang="en-US" sz="3200" dirty="0">
                <a:solidFill>
                  <a:schemeClr val="tx1"/>
                </a:solidFill>
              </a:rPr>
              <a:t>A stereotype is an </a:t>
            </a:r>
            <a:r>
              <a:rPr lang="en-US" sz="3200" dirty="0">
                <a:solidFill>
                  <a:schemeClr val="tx2">
                    <a:lumMod val="60000"/>
                    <a:lumOff val="40000"/>
                  </a:schemeClr>
                </a:solidFill>
              </a:rPr>
              <a:t>oversimplified </a:t>
            </a:r>
            <a:r>
              <a:rPr lang="en-US" sz="3200" dirty="0">
                <a:solidFill>
                  <a:schemeClr val="tx1"/>
                </a:solidFill>
              </a:rPr>
              <a:t>and </a:t>
            </a:r>
            <a:r>
              <a:rPr lang="en-US" sz="3200" dirty="0">
                <a:solidFill>
                  <a:schemeClr val="tx2">
                    <a:lumMod val="60000"/>
                    <a:lumOff val="40000"/>
                  </a:schemeClr>
                </a:solidFill>
              </a:rPr>
              <a:t>generalized</a:t>
            </a:r>
            <a:r>
              <a:rPr lang="en-US" sz="3200" dirty="0">
                <a:solidFill>
                  <a:schemeClr val="tx1"/>
                </a:solidFill>
              </a:rPr>
              <a:t> belief about a group of people based on </a:t>
            </a:r>
            <a:r>
              <a:rPr lang="en-US" sz="3200" dirty="0">
                <a:solidFill>
                  <a:schemeClr val="tx2">
                    <a:lumMod val="60000"/>
                    <a:lumOff val="40000"/>
                  </a:schemeClr>
                </a:solidFill>
              </a:rPr>
              <a:t>incomplete</a:t>
            </a:r>
            <a:r>
              <a:rPr lang="en-US" sz="3200" dirty="0">
                <a:solidFill>
                  <a:schemeClr val="tx1"/>
                </a:solidFill>
              </a:rPr>
              <a:t> or </a:t>
            </a:r>
            <a:r>
              <a:rPr lang="en-US" sz="3200" dirty="0">
                <a:solidFill>
                  <a:schemeClr val="tx2">
                    <a:lumMod val="60000"/>
                    <a:lumOff val="40000"/>
                  </a:schemeClr>
                </a:solidFill>
              </a:rPr>
              <a:t>inaccurate</a:t>
            </a:r>
            <a:r>
              <a:rPr lang="en-US" sz="3200" dirty="0">
                <a:solidFill>
                  <a:schemeClr val="tx1"/>
                </a:solidFill>
              </a:rPr>
              <a:t> information</a:t>
            </a:r>
            <a:endParaRPr lang="en-US" altLang="zh-CN" sz="3200" dirty="0">
              <a:solidFill>
                <a:schemeClr val="tx1"/>
              </a:solidFill>
            </a:endParaRPr>
          </a:p>
          <a:p>
            <a:pPr marL="0" indent="0">
              <a:buFont typeface="Wingdings" pitchFamily="2" charset="2"/>
              <a:buNone/>
              <a:defRPr/>
            </a:pPr>
            <a:endParaRPr lang="en-US" altLang="zh-CN" sz="3200" b="1" dirty="0">
              <a:solidFill>
                <a:schemeClr val="tx1"/>
              </a:solidFill>
            </a:endParaRPr>
          </a:p>
          <a:p>
            <a:pPr marL="0" indent="0">
              <a:buFont typeface="Wingdings" pitchFamily="2" charset="2"/>
              <a:buNone/>
              <a:defRPr/>
            </a:pPr>
            <a:endParaRPr lang="en-US" altLang="zh-CN" dirty="0"/>
          </a:p>
        </p:txBody>
      </p:sp>
      <p:sp>
        <p:nvSpPr>
          <p:cNvPr id="11266" name="Slide Number Placeholder 3">
            <a:extLst>
              <a:ext uri="{FF2B5EF4-FFF2-40B4-BE49-F238E27FC236}">
                <a16:creationId xmlns:a16="http://schemas.microsoft.com/office/drawing/2014/main" id="{6E82CFFB-12B0-E5A3-B3CF-BA46FC03776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59BB3644-FD6B-4D40-B3F3-D9FD0EC20FF4}" type="slidenum">
              <a:rPr lang="en-US" altLang="zh-CN" sz="1200">
                <a:solidFill>
                  <a:srgbClr val="000000"/>
                </a:solidFill>
                <a:latin typeface="Times New Roman" panose="02020603050405020304" pitchFamily="18" charset="0"/>
              </a:rPr>
              <a:pPr/>
              <a:t>6</a:t>
            </a:fld>
            <a:endParaRPr lang="en-US" altLang="zh-CN" sz="1200">
              <a:solidFill>
                <a:srgbClr val="000000"/>
              </a:solidFill>
              <a:latin typeface="Times New Roman" panose="02020603050405020304" pitchFamily="18" charset="0"/>
            </a:endParaRPr>
          </a:p>
        </p:txBody>
      </p:sp>
      <p:sp>
        <p:nvSpPr>
          <p:cNvPr id="5" name="Rectangle 4">
            <a:extLst>
              <a:ext uri="{FF2B5EF4-FFF2-40B4-BE49-F238E27FC236}">
                <a16:creationId xmlns:a16="http://schemas.microsoft.com/office/drawing/2014/main" id="{77A7DDFC-FCFA-99BD-E82B-6EB02B25BA9A}"/>
              </a:ext>
            </a:extLst>
          </p:cNvPr>
          <p:cNvSpPr/>
          <p:nvPr/>
        </p:nvSpPr>
        <p:spPr>
          <a:xfrm>
            <a:off x="1055712" y="4014052"/>
            <a:ext cx="5576926" cy="2062103"/>
          </a:xfrm>
          <a:prstGeom prst="rect">
            <a:avLst/>
          </a:prstGeom>
          <a:solidFill>
            <a:schemeClr val="accent3">
              <a:lumMod val="95000"/>
            </a:schemeClr>
          </a:solidFill>
        </p:spPr>
        <p:txBody>
          <a:bodyPr wrap="square">
            <a:spAutoFit/>
          </a:bodyPr>
          <a:lstStyle/>
          <a:p>
            <a:pPr>
              <a:buFont typeface="Wingdings" pitchFamily="2" charset="2"/>
              <a:buNone/>
              <a:defRPr/>
            </a:pPr>
            <a:r>
              <a:rPr lang="en-US" altLang="zh-CN" sz="3200" dirty="0">
                <a:solidFill>
                  <a:schemeClr val="tx2">
                    <a:lumMod val="60000"/>
                    <a:lumOff val="40000"/>
                  </a:schemeClr>
                </a:solidFill>
                <a:latin typeface="Times New Roman" panose="02020603050405020304" pitchFamily="18" charset="0"/>
                <a:cs typeface="Times New Roman" panose="02020603050405020304" pitchFamily="18" charset="0"/>
              </a:rPr>
              <a:t>e.g.</a:t>
            </a:r>
            <a:r>
              <a:rPr lang="en-GB" altLang="zh-CN" sz="3200" dirty="0">
                <a:solidFill>
                  <a:schemeClr val="tx2">
                    <a:lumMod val="60000"/>
                    <a:lumOff val="40000"/>
                  </a:schemeClr>
                </a:solidFill>
                <a:latin typeface="Times New Roman" panose="02020603050405020304" pitchFamily="18" charset="0"/>
                <a:cs typeface="Times New Roman" panose="02020603050405020304" pitchFamily="18" charset="0"/>
              </a:rPr>
              <a:t>,</a:t>
            </a:r>
            <a:endParaRPr lang="en-US" altLang="zh-CN" sz="3200" dirty="0">
              <a:solidFill>
                <a:schemeClr val="tx2">
                  <a:lumMod val="60000"/>
                  <a:lumOff val="40000"/>
                </a:schemeClr>
              </a:solidFill>
              <a:latin typeface="Times New Roman" panose="02020603050405020304" pitchFamily="18" charset="0"/>
              <a:cs typeface="Times New Roman" panose="02020603050405020304" pitchFamily="18" charset="0"/>
            </a:endParaRPr>
          </a:p>
          <a:p>
            <a:pPr marL="457200" indent="-457200">
              <a:buFont typeface="+mj-lt"/>
              <a:buAutoNum type="alphaLcPeriod"/>
              <a:defRPr/>
            </a:pPr>
            <a:r>
              <a:rPr lang="en-US" altLang="zh-CN" sz="3200" dirty="0">
                <a:solidFill>
                  <a:schemeClr val="tx2">
                    <a:lumMod val="60000"/>
                    <a:lumOff val="40000"/>
                  </a:schemeClr>
                </a:solidFill>
                <a:latin typeface="Times New Roman" panose="02020603050405020304" pitchFamily="18" charset="0"/>
                <a:cs typeface="Times New Roman" panose="02020603050405020304" pitchFamily="18" charset="0"/>
              </a:rPr>
              <a:t>Women are bad bosses. </a:t>
            </a:r>
          </a:p>
          <a:p>
            <a:pPr marL="457200" indent="-457200">
              <a:buFont typeface="+mj-lt"/>
              <a:buAutoNum type="alphaLcPeriod"/>
              <a:defRPr/>
            </a:pPr>
            <a:r>
              <a:rPr lang="en-US" altLang="zh-CN" sz="3200" dirty="0">
                <a:solidFill>
                  <a:schemeClr val="tx2">
                    <a:lumMod val="60000"/>
                    <a:lumOff val="40000"/>
                  </a:schemeClr>
                </a:solidFill>
                <a:latin typeface="Times New Roman" panose="02020603050405020304" pitchFamily="18" charset="0"/>
                <a:cs typeface="Times New Roman" panose="02020603050405020304" pitchFamily="18" charset="0"/>
              </a:rPr>
              <a:t>Politicians are corrupt. </a:t>
            </a:r>
          </a:p>
          <a:p>
            <a:pPr marL="457200" indent="-457200">
              <a:buFont typeface="+mj-lt"/>
              <a:buAutoNum type="alphaLcPeriod"/>
              <a:defRPr/>
            </a:pPr>
            <a:r>
              <a:rPr lang="en-US" altLang="zh-CN" sz="3200" dirty="0">
                <a:solidFill>
                  <a:schemeClr val="tx2">
                    <a:lumMod val="60000"/>
                    <a:lumOff val="40000"/>
                  </a:schemeClr>
                </a:solidFill>
                <a:latin typeface="Times New Roman" panose="02020603050405020304" pitchFamily="18" charset="0"/>
                <a:cs typeface="Times New Roman" panose="02020603050405020304" pitchFamily="18" charset="0"/>
              </a:rPr>
              <a:t>Children are always curious</a:t>
            </a:r>
            <a:r>
              <a:rPr lang="en-US" altLang="zh-CN" sz="2800" dirty="0">
                <a:solidFill>
                  <a:schemeClr val="tx2">
                    <a:lumMod val="60000"/>
                    <a:lumOff val="40000"/>
                  </a:schemeClr>
                </a:solidFill>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pic>
        <p:nvPicPr>
          <p:cNvPr id="2" name="Picture 2" descr="Surveillance and Stereotypes">
            <a:extLst>
              <a:ext uri="{FF2B5EF4-FFF2-40B4-BE49-F238E27FC236}">
                <a16:creationId xmlns:a16="http://schemas.microsoft.com/office/drawing/2014/main" id="{27BB9BA5-B22D-EEC8-470A-F875A5621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638" y="3562773"/>
            <a:ext cx="4443663" cy="2513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1000"/>
                                        <p:tgtEl>
                                          <p:spTgt spid="11268"/>
                                        </p:tgtEl>
                                      </p:cBhvr>
                                    </p:animEffect>
                                    <p:anim calcmode="lin" valueType="num">
                                      <p:cBhvr>
                                        <p:cTn id="8" dur="1000" fill="hold"/>
                                        <p:tgtEl>
                                          <p:spTgt spid="11268"/>
                                        </p:tgtEl>
                                        <p:attrNameLst>
                                          <p:attrName>ppt_x</p:attrName>
                                        </p:attrNameLst>
                                      </p:cBhvr>
                                      <p:tavLst>
                                        <p:tav tm="0">
                                          <p:val>
                                            <p:strVal val="#ppt_x"/>
                                          </p:val>
                                        </p:tav>
                                        <p:tav tm="100000">
                                          <p:val>
                                            <p:strVal val="#ppt_x"/>
                                          </p:val>
                                        </p:tav>
                                      </p:tavLst>
                                    </p:anim>
                                    <p:anim calcmode="lin" valueType="num">
                                      <p:cBhvr>
                                        <p:cTn id="9" dur="1000" fill="hold"/>
                                        <p:tgtEl>
                                          <p:spTgt spid="112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4" grpId="0" build="p"/>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3B15A-AF3D-DA9E-854F-F9D2231C4DFF}"/>
              </a:ext>
            </a:extLst>
          </p:cNvPr>
          <p:cNvSpPr>
            <a:spLocks noGrp="1"/>
          </p:cNvSpPr>
          <p:nvPr>
            <p:ph type="title"/>
          </p:nvPr>
        </p:nvSpPr>
        <p:spPr/>
        <p:txBody>
          <a:bodyPr/>
          <a:lstStyle/>
          <a:p>
            <a:r>
              <a:rPr lang="en-US" sz="4400" dirty="0"/>
              <a:t>3. Fallacy of Composition</a:t>
            </a:r>
            <a:endParaRPr lang="en-GB" sz="4400" dirty="0"/>
          </a:p>
        </p:txBody>
      </p:sp>
      <p:sp>
        <p:nvSpPr>
          <p:cNvPr id="3" name="Content Placeholder 2">
            <a:extLst>
              <a:ext uri="{FF2B5EF4-FFF2-40B4-BE49-F238E27FC236}">
                <a16:creationId xmlns:a16="http://schemas.microsoft.com/office/drawing/2014/main" id="{BB6E4069-2B7C-EA15-D6FC-94801ACEE9AE}"/>
              </a:ext>
            </a:extLst>
          </p:cNvPr>
          <p:cNvSpPr>
            <a:spLocks noGrp="1"/>
          </p:cNvSpPr>
          <p:nvPr>
            <p:ph idx="1"/>
          </p:nvPr>
        </p:nvSpPr>
        <p:spPr>
          <a:xfrm>
            <a:off x="630621" y="1355952"/>
            <a:ext cx="10748579" cy="1056172"/>
          </a:xfrm>
        </p:spPr>
        <p:txBody>
          <a:bodyPr/>
          <a:lstStyle/>
          <a:p>
            <a:r>
              <a:rPr lang="en-US" sz="2800" dirty="0"/>
              <a:t>It is assumed that what is </a:t>
            </a:r>
            <a:r>
              <a:rPr lang="en-US" sz="2800" dirty="0">
                <a:solidFill>
                  <a:srgbClr val="FF0000"/>
                </a:solidFill>
              </a:rPr>
              <a:t>true</a:t>
            </a:r>
            <a:r>
              <a:rPr lang="en-US" sz="2800" dirty="0"/>
              <a:t> for </a:t>
            </a:r>
            <a:r>
              <a:rPr lang="en-US" sz="2800" dirty="0">
                <a:solidFill>
                  <a:srgbClr val="FF0000"/>
                </a:solidFill>
              </a:rPr>
              <a:t>one part</a:t>
            </a:r>
            <a:r>
              <a:rPr lang="en-US" sz="2800" dirty="0"/>
              <a:t> of a system or group is </a:t>
            </a:r>
            <a:r>
              <a:rPr lang="en-US" sz="2800" dirty="0">
                <a:solidFill>
                  <a:srgbClr val="FF0000"/>
                </a:solidFill>
              </a:rPr>
              <a:t>true</a:t>
            </a:r>
            <a:r>
              <a:rPr lang="en-US" sz="2800" dirty="0"/>
              <a:t> for the </a:t>
            </a:r>
            <a:r>
              <a:rPr lang="en-US" sz="2800" dirty="0">
                <a:solidFill>
                  <a:srgbClr val="FF0000"/>
                </a:solidFill>
              </a:rPr>
              <a:t>whole system </a:t>
            </a:r>
            <a:r>
              <a:rPr lang="en-US" sz="2800" dirty="0"/>
              <a:t>or group.</a:t>
            </a:r>
            <a:endParaRPr lang="en-GB" sz="2800" dirty="0"/>
          </a:p>
        </p:txBody>
      </p:sp>
      <p:sp>
        <p:nvSpPr>
          <p:cNvPr id="4" name="Slide Number Placeholder 3">
            <a:extLst>
              <a:ext uri="{FF2B5EF4-FFF2-40B4-BE49-F238E27FC236}">
                <a16:creationId xmlns:a16="http://schemas.microsoft.com/office/drawing/2014/main" id="{75DAAE39-A18C-2DCA-D105-A279A00C442F}"/>
              </a:ext>
            </a:extLst>
          </p:cNvPr>
          <p:cNvSpPr>
            <a:spLocks noGrp="1"/>
          </p:cNvSpPr>
          <p:nvPr>
            <p:ph type="sldNum" sz="quarter" idx="10"/>
          </p:nvPr>
        </p:nvSpPr>
        <p:spPr/>
        <p:txBody>
          <a:bodyPr/>
          <a:lstStyle/>
          <a:p>
            <a:pPr>
              <a:defRPr/>
            </a:pPr>
            <a:fld id="{78680641-AFE8-494E-9F12-722639309D56}" type="slidenum">
              <a:rPr lang="en-US" altLang="zh-CN" smtClean="0"/>
              <a:pPr>
                <a:defRPr/>
              </a:pPr>
              <a:t>7</a:t>
            </a:fld>
            <a:endParaRPr lang="en-US" altLang="zh-CN"/>
          </a:p>
        </p:txBody>
      </p:sp>
      <p:pic>
        <p:nvPicPr>
          <p:cNvPr id="6" name="Picture 5">
            <a:extLst>
              <a:ext uri="{FF2B5EF4-FFF2-40B4-BE49-F238E27FC236}">
                <a16:creationId xmlns:a16="http://schemas.microsoft.com/office/drawing/2014/main" id="{B23028E9-6D69-5CE8-137D-6072A92829C4}"/>
              </a:ext>
            </a:extLst>
          </p:cNvPr>
          <p:cNvPicPr>
            <a:picLocks noChangeAspect="1"/>
          </p:cNvPicPr>
          <p:nvPr/>
        </p:nvPicPr>
        <p:blipFill>
          <a:blip r:embed="rId3"/>
          <a:stretch>
            <a:fillRect/>
          </a:stretch>
        </p:blipFill>
        <p:spPr>
          <a:xfrm>
            <a:off x="2317531" y="2511489"/>
            <a:ext cx="7019654" cy="3632783"/>
          </a:xfrm>
          <a:prstGeom prst="rect">
            <a:avLst/>
          </a:prstGeom>
        </p:spPr>
      </p:pic>
    </p:spTree>
    <p:extLst>
      <p:ext uri="{BB962C8B-B14F-4D97-AF65-F5344CB8AC3E}">
        <p14:creationId xmlns:p14="http://schemas.microsoft.com/office/powerpoint/2010/main" val="268364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1C8F-950D-676B-E1E2-3EB26137B27A}"/>
              </a:ext>
            </a:extLst>
          </p:cNvPr>
          <p:cNvSpPr>
            <a:spLocks noGrp="1"/>
          </p:cNvSpPr>
          <p:nvPr>
            <p:ph type="title"/>
          </p:nvPr>
        </p:nvSpPr>
        <p:spPr/>
        <p:txBody>
          <a:bodyPr/>
          <a:lstStyle/>
          <a:p>
            <a:r>
              <a:rPr lang="en-US" sz="4400" dirty="0"/>
              <a:t>3. Fallacy of Composition</a:t>
            </a:r>
            <a:endParaRPr lang="en-GB" dirty="0"/>
          </a:p>
        </p:txBody>
      </p:sp>
      <p:sp>
        <p:nvSpPr>
          <p:cNvPr id="3" name="Content Placeholder 2">
            <a:extLst>
              <a:ext uri="{FF2B5EF4-FFF2-40B4-BE49-F238E27FC236}">
                <a16:creationId xmlns:a16="http://schemas.microsoft.com/office/drawing/2014/main" id="{C5A152CD-C2C9-2628-CA62-D8714439863B}"/>
              </a:ext>
            </a:extLst>
          </p:cNvPr>
          <p:cNvSpPr>
            <a:spLocks noGrp="1"/>
          </p:cNvSpPr>
          <p:nvPr>
            <p:ph idx="1"/>
          </p:nvPr>
        </p:nvSpPr>
        <p:spPr>
          <a:xfrm>
            <a:off x="894080" y="3835935"/>
            <a:ext cx="6581228" cy="2096696"/>
          </a:xfrm>
        </p:spPr>
        <p:txBody>
          <a:bodyPr/>
          <a:lstStyle/>
          <a:p>
            <a:r>
              <a:rPr lang="en-US" sz="2800" dirty="0"/>
              <a:t>Y is part of X.</a:t>
            </a:r>
          </a:p>
          <a:p>
            <a:r>
              <a:rPr lang="en-US" sz="2800" dirty="0"/>
              <a:t>Y has property A.</a:t>
            </a:r>
          </a:p>
          <a:p>
            <a:r>
              <a:rPr lang="en-US" sz="2800" dirty="0"/>
              <a:t>Therefore, X has property A.</a:t>
            </a:r>
          </a:p>
          <a:p>
            <a:pPr marL="0" indent="0">
              <a:buNone/>
            </a:pPr>
            <a:endParaRPr lang="en-US" sz="2800" dirty="0"/>
          </a:p>
        </p:txBody>
      </p:sp>
      <p:sp>
        <p:nvSpPr>
          <p:cNvPr id="4" name="Slide Number Placeholder 3">
            <a:extLst>
              <a:ext uri="{FF2B5EF4-FFF2-40B4-BE49-F238E27FC236}">
                <a16:creationId xmlns:a16="http://schemas.microsoft.com/office/drawing/2014/main" id="{167006A9-3733-F8F7-A315-231728CE0663}"/>
              </a:ext>
            </a:extLst>
          </p:cNvPr>
          <p:cNvSpPr>
            <a:spLocks noGrp="1"/>
          </p:cNvSpPr>
          <p:nvPr>
            <p:ph type="sldNum" sz="quarter" idx="10"/>
          </p:nvPr>
        </p:nvSpPr>
        <p:spPr/>
        <p:txBody>
          <a:bodyPr/>
          <a:lstStyle/>
          <a:p>
            <a:pPr>
              <a:defRPr/>
            </a:pPr>
            <a:fld id="{78680641-AFE8-494E-9F12-722639309D56}" type="slidenum">
              <a:rPr lang="en-US" altLang="zh-CN" smtClean="0"/>
              <a:pPr>
                <a:defRPr/>
              </a:pPr>
              <a:t>8</a:t>
            </a:fld>
            <a:endParaRPr lang="en-US" altLang="zh-CN"/>
          </a:p>
        </p:txBody>
      </p:sp>
      <p:pic>
        <p:nvPicPr>
          <p:cNvPr id="5" name="Picture 4">
            <a:extLst>
              <a:ext uri="{FF2B5EF4-FFF2-40B4-BE49-F238E27FC236}">
                <a16:creationId xmlns:a16="http://schemas.microsoft.com/office/drawing/2014/main" id="{B92E2187-C5B4-2A32-9D89-A40EAA648393}"/>
              </a:ext>
            </a:extLst>
          </p:cNvPr>
          <p:cNvPicPr>
            <a:picLocks noChangeAspect="1"/>
          </p:cNvPicPr>
          <p:nvPr/>
        </p:nvPicPr>
        <p:blipFill>
          <a:blip r:embed="rId3"/>
          <a:stretch>
            <a:fillRect/>
          </a:stretch>
        </p:blipFill>
        <p:spPr>
          <a:xfrm>
            <a:off x="7136533" y="2671763"/>
            <a:ext cx="4257675" cy="3571875"/>
          </a:xfrm>
          <a:prstGeom prst="rect">
            <a:avLst/>
          </a:prstGeom>
        </p:spPr>
      </p:pic>
      <p:sp>
        <p:nvSpPr>
          <p:cNvPr id="7" name="TextBox 6">
            <a:extLst>
              <a:ext uri="{FF2B5EF4-FFF2-40B4-BE49-F238E27FC236}">
                <a16:creationId xmlns:a16="http://schemas.microsoft.com/office/drawing/2014/main" id="{C82C1D57-E8E7-5477-8986-E75325CE0686}"/>
              </a:ext>
            </a:extLst>
          </p:cNvPr>
          <p:cNvSpPr txBox="1"/>
          <p:nvPr/>
        </p:nvSpPr>
        <p:spPr>
          <a:xfrm>
            <a:off x="812800" y="1405160"/>
            <a:ext cx="9995338" cy="1077218"/>
          </a:xfrm>
          <a:prstGeom prst="rect">
            <a:avLst/>
          </a:prstGeom>
          <a:solidFill>
            <a:schemeClr val="accent3">
              <a:lumMod val="95000"/>
            </a:schemeClr>
          </a:solidFill>
        </p:spPr>
        <p:txBody>
          <a:bodyPr wrap="square">
            <a:spAutoFit/>
          </a:bodyPr>
          <a:lstStyle/>
          <a:p>
            <a:pPr marL="0" indent="0">
              <a:buNone/>
            </a:pPr>
            <a:r>
              <a:rPr lang="en-US" sz="3200" dirty="0">
                <a:solidFill>
                  <a:schemeClr val="tx2">
                    <a:lumMod val="60000"/>
                    <a:lumOff val="40000"/>
                  </a:schemeClr>
                </a:solidFill>
                <a:latin typeface="Times New Roman" panose="02020603050405020304" pitchFamily="18" charset="0"/>
                <a:cs typeface="Times New Roman" panose="02020603050405020304" pitchFamily="18" charset="0"/>
              </a:rPr>
              <a:t>e.g., Every part of this machine is light in weight; therefore this machine as a whole must be light too</a:t>
            </a:r>
            <a:r>
              <a:rPr lang="en-US" sz="2400" dirty="0">
                <a:solidFill>
                  <a:schemeClr val="tx2">
                    <a:lumMod val="60000"/>
                    <a:lumOff val="40000"/>
                  </a:schemeClr>
                </a:solidFill>
                <a:latin typeface="Times New Roman" panose="02020603050405020304" pitchFamily="18" charset="0"/>
                <a:cs typeface="Times New Roman" panose="02020603050405020304" pitchFamily="18" charset="0"/>
              </a:rPr>
              <a:t>.</a:t>
            </a:r>
            <a:endParaRPr lang="en-GB" sz="2400" dirty="0">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8253374-2B17-0FBF-DF31-50DB10B6A733}"/>
              </a:ext>
            </a:extLst>
          </p:cNvPr>
          <p:cNvSpPr txBox="1"/>
          <p:nvPr/>
        </p:nvSpPr>
        <p:spPr>
          <a:xfrm>
            <a:off x="429673" y="3050533"/>
            <a:ext cx="8835697" cy="523220"/>
          </a:xfrm>
          <a:prstGeom prst="rect">
            <a:avLst/>
          </a:prstGeom>
          <a:noFill/>
        </p:spPr>
        <p:txBody>
          <a:bodyPr wrap="square">
            <a:spAutoFit/>
          </a:bodyPr>
          <a:lstStyle/>
          <a:p>
            <a:r>
              <a:rPr kumimoji="1" lang="en-US" sz="2800" dirty="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rPr>
              <a:t>This fallacy takes the following logical form:</a:t>
            </a:r>
            <a:endParaRPr kumimoji="1" lang="en-GB" sz="2800" dirty="0">
              <a:solidFill>
                <a:schemeClr val="tx2">
                  <a:lumMod val="7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Multiplication Sign 8">
            <a:extLst>
              <a:ext uri="{FF2B5EF4-FFF2-40B4-BE49-F238E27FC236}">
                <a16:creationId xmlns:a16="http://schemas.microsoft.com/office/drawing/2014/main" id="{174E795C-3A3A-C7EA-D9E2-D00225F9B87C}"/>
              </a:ext>
            </a:extLst>
          </p:cNvPr>
          <p:cNvSpPr/>
          <p:nvPr/>
        </p:nvSpPr>
        <p:spPr bwMode="auto">
          <a:xfrm>
            <a:off x="3781423" y="3524928"/>
            <a:ext cx="1824796" cy="1749936"/>
          </a:xfrm>
          <a:prstGeom prst="mathMultiply">
            <a:avLst/>
          </a:prstGeom>
          <a:solidFill>
            <a:srgbClr val="FF0000"/>
          </a:solid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itchFamily="2" charset="2"/>
              <a:buChar char="n"/>
              <a:tabLst/>
            </a:pPr>
            <a:endParaRPr kumimoji="0" lang="en-GB" sz="2000" b="0" i="0" u="none" strike="noStrike" cap="none" normalizeH="0" baseline="0">
              <a:ln>
                <a:noFill/>
              </a:ln>
              <a:solidFill>
                <a:srgbClr val="006699"/>
              </a:solidFill>
              <a:effectLst/>
              <a:latin typeface="Palatino Linotype" pitchFamily="18" charset="0"/>
              <a:ea typeface="宋体" pitchFamily="2" charset="-122"/>
            </a:endParaRPr>
          </a:p>
        </p:txBody>
      </p:sp>
    </p:spTree>
    <p:extLst>
      <p:ext uri="{BB962C8B-B14F-4D97-AF65-F5344CB8AC3E}">
        <p14:creationId xmlns:p14="http://schemas.microsoft.com/office/powerpoint/2010/main" val="98138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1000"/>
                                        <p:tgtEl>
                                          <p:spTgt spid="3">
                                            <p:txEl>
                                              <p:pRg st="0" end="0"/>
                                            </p:txEl>
                                          </p:spTgt>
                                        </p:tgtEl>
                                      </p:cBhvr>
                                    </p:animEffect>
                                    <p:anim calcmode="lin" valueType="num">
                                      <p:cBhvr>
                                        <p:cTn id="3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Effect transition="in" filter="fade">
                                      <p:cBhvr>
                                        <p:cTn id="40" dur="1000"/>
                                        <p:tgtEl>
                                          <p:spTgt spid="3">
                                            <p:txEl>
                                              <p:pRg st="1" end="1"/>
                                            </p:txEl>
                                          </p:spTgt>
                                        </p:tgtEl>
                                      </p:cBhvr>
                                    </p:animEffect>
                                    <p:anim calcmode="lin" valueType="num">
                                      <p:cBhvr>
                                        <p:cTn id="4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1000"/>
                                        <p:tgtEl>
                                          <p:spTgt spid="3">
                                            <p:txEl>
                                              <p:pRg st="2" end="2"/>
                                            </p:txEl>
                                          </p:spTgt>
                                        </p:tgtEl>
                                      </p:cBhvr>
                                    </p:animEffect>
                                    <p:anim calcmode="lin" valueType="num">
                                      <p:cBhvr>
                                        <p:cTn id="4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ppt_x"/>
                                          </p:val>
                                        </p:tav>
                                        <p:tav tm="100000">
                                          <p:val>
                                            <p:strVal val="#ppt_x"/>
                                          </p:val>
                                        </p:tav>
                                      </p:tavLst>
                                    </p:anim>
                                    <p:anim calcmode="lin" valueType="num">
                                      <p:cBhvr additive="base">
                                        <p:cTn id="5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animBg="1"/>
      <p:bldP spid="8"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itle 4">
            <a:extLst>
              <a:ext uri="{FF2B5EF4-FFF2-40B4-BE49-F238E27FC236}">
                <a16:creationId xmlns:a16="http://schemas.microsoft.com/office/drawing/2014/main" id="{734AB0EF-1E5D-A184-FED6-C1DBD9BBD1A1}"/>
              </a:ext>
            </a:extLst>
          </p:cNvPr>
          <p:cNvSpPr>
            <a:spLocks noGrp="1"/>
          </p:cNvSpPr>
          <p:nvPr>
            <p:ph type="title"/>
          </p:nvPr>
        </p:nvSpPr>
        <p:spPr/>
        <p:txBody>
          <a:bodyPr>
            <a:normAutofit fontScale="90000"/>
          </a:bodyPr>
          <a:lstStyle/>
          <a:p>
            <a:r>
              <a:rPr lang="en-US" altLang="zh-CN" sz="4900" dirty="0"/>
              <a:t>4. False</a:t>
            </a:r>
            <a:r>
              <a:rPr lang="en-US" altLang="zh-CN" dirty="0"/>
              <a:t> </a:t>
            </a:r>
            <a:r>
              <a:rPr lang="en-US" altLang="zh-CN" sz="4900" dirty="0"/>
              <a:t>Analogy</a:t>
            </a:r>
            <a:br>
              <a:rPr lang="en-US" altLang="zh-CN" u="sng" dirty="0"/>
            </a:br>
            <a:endParaRPr lang="zh-CN" altLang="en-US" dirty="0"/>
          </a:p>
        </p:txBody>
      </p:sp>
      <p:sp>
        <p:nvSpPr>
          <p:cNvPr id="12290" name="Content Placeholder 2">
            <a:extLst>
              <a:ext uri="{FF2B5EF4-FFF2-40B4-BE49-F238E27FC236}">
                <a16:creationId xmlns:a16="http://schemas.microsoft.com/office/drawing/2014/main" id="{63FD6316-42F7-FA68-5C04-D9BEAAF438D0}"/>
              </a:ext>
            </a:extLst>
          </p:cNvPr>
          <p:cNvSpPr>
            <a:spLocks noGrp="1"/>
          </p:cNvSpPr>
          <p:nvPr>
            <p:ph idx="1"/>
          </p:nvPr>
        </p:nvSpPr>
        <p:spPr/>
        <p:txBody>
          <a:bodyPr/>
          <a:lstStyle/>
          <a:p>
            <a:r>
              <a:rPr lang="en-US" altLang="zh-CN" sz="3200" dirty="0">
                <a:solidFill>
                  <a:schemeClr val="tx1"/>
                </a:solidFill>
              </a:rPr>
              <a:t>This fallacy compares two things that are not actually similar, in order to make a point about one of them.</a:t>
            </a:r>
            <a:endParaRPr lang="en-US" altLang="zh-CN" b="1" dirty="0">
              <a:solidFill>
                <a:schemeClr val="tx1"/>
              </a:solidFill>
            </a:endParaRPr>
          </a:p>
        </p:txBody>
      </p:sp>
      <p:sp>
        <p:nvSpPr>
          <p:cNvPr id="12291" name="Slide Number Placeholder 3">
            <a:extLst>
              <a:ext uri="{FF2B5EF4-FFF2-40B4-BE49-F238E27FC236}">
                <a16:creationId xmlns:a16="http://schemas.microsoft.com/office/drawing/2014/main" id="{354C1E95-FA1B-C85D-4AC9-3440055AC8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65588FF7-4E60-430F-98D4-29B4C8DED994}" type="slidenum">
              <a:rPr lang="en-US" altLang="zh-CN" sz="1200">
                <a:solidFill>
                  <a:srgbClr val="000000"/>
                </a:solidFill>
                <a:latin typeface="Times New Roman" panose="02020603050405020304" pitchFamily="18" charset="0"/>
              </a:rPr>
              <a:pPr/>
              <a:t>9</a:t>
            </a:fld>
            <a:endParaRPr lang="en-US" altLang="zh-CN" sz="1200">
              <a:solidFill>
                <a:srgbClr val="000000"/>
              </a:solidFill>
              <a:latin typeface="Times New Roman" panose="02020603050405020304" pitchFamily="18" charset="0"/>
            </a:endParaRPr>
          </a:p>
        </p:txBody>
      </p:sp>
      <p:sp>
        <p:nvSpPr>
          <p:cNvPr id="12293" name="AutoShape 4" descr="Cute funny happy Mars planet. Vector hand drawn cartoon kawaii character  illustration icon. Isolated on white background. Space exploration, Mars  planet cosmos character concept Stock Vector Image &amp; Art - Alamy">
            <a:extLst>
              <a:ext uri="{FF2B5EF4-FFF2-40B4-BE49-F238E27FC236}">
                <a16:creationId xmlns:a16="http://schemas.microsoft.com/office/drawing/2014/main" id="{AA093545-442E-52BA-7A89-C2777ADE110B}"/>
              </a:ext>
            </a:extLst>
          </p:cNvPr>
          <p:cNvSpPr>
            <a:spLocks noChangeAspect="1" noChangeArrowheads="1"/>
          </p:cNvSpPr>
          <p:nvPr/>
        </p:nvSpPr>
        <p:spPr bwMode="auto">
          <a:xfrm>
            <a:off x="155575" y="-152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endParaRPr lang="zh-CN" altLang="en-US"/>
          </a:p>
        </p:txBody>
      </p:sp>
      <p:sp>
        <p:nvSpPr>
          <p:cNvPr id="4" name="TextBox 3">
            <a:extLst>
              <a:ext uri="{FF2B5EF4-FFF2-40B4-BE49-F238E27FC236}">
                <a16:creationId xmlns:a16="http://schemas.microsoft.com/office/drawing/2014/main" id="{9FA58906-B6BD-D524-304C-3B72D9E6C898}"/>
              </a:ext>
            </a:extLst>
          </p:cNvPr>
          <p:cNvSpPr txBox="1"/>
          <p:nvPr/>
        </p:nvSpPr>
        <p:spPr>
          <a:xfrm>
            <a:off x="812800" y="3155886"/>
            <a:ext cx="6098240" cy="2062103"/>
          </a:xfrm>
          <a:prstGeom prst="rect">
            <a:avLst/>
          </a:prstGeom>
          <a:solidFill>
            <a:schemeClr val="accent3">
              <a:lumMod val="95000"/>
            </a:schemeClr>
          </a:solidFill>
        </p:spPr>
        <p:txBody>
          <a:bodyPr wrap="square">
            <a:spAutoFit/>
          </a:bodyPr>
          <a:lstStyle/>
          <a:p>
            <a:pPr>
              <a:buFont typeface="Wingdings" pitchFamily="2" charset="2"/>
              <a:buNone/>
              <a:defRPr/>
            </a:pPr>
            <a:r>
              <a:rPr lang="en-US" altLang="zh-CN" sz="3200" dirty="0">
                <a:solidFill>
                  <a:schemeClr val="tx2">
                    <a:lumMod val="60000"/>
                    <a:lumOff val="40000"/>
                  </a:schemeClr>
                </a:solidFill>
                <a:latin typeface="Times New Roman" panose="02020603050405020304" pitchFamily="18" charset="0"/>
                <a:cs typeface="Times New Roman" panose="02020603050405020304" pitchFamily="18" charset="0"/>
              </a:rPr>
              <a:t>e.g., Cars cause many more deaths than firearms do, so if we are going to ban firearms, we should also ban cars.</a:t>
            </a:r>
          </a:p>
        </p:txBody>
      </p:sp>
      <p:pic>
        <p:nvPicPr>
          <p:cNvPr id="1028" name="Picture 4" descr="Small arm | Types, Descriptions, History, &amp; Facts | Britannica">
            <a:extLst>
              <a:ext uri="{FF2B5EF4-FFF2-40B4-BE49-F238E27FC236}">
                <a16:creationId xmlns:a16="http://schemas.microsoft.com/office/drawing/2014/main" id="{F8482FEC-7EC3-0730-4901-2FAE992E9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508" y="2736221"/>
            <a:ext cx="3604372" cy="25297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023 Acura Integra Prices, Reviews, &amp; Pictures | U.S. News">
            <a:extLst>
              <a:ext uri="{FF2B5EF4-FFF2-40B4-BE49-F238E27FC236}">
                <a16:creationId xmlns:a16="http://schemas.microsoft.com/office/drawing/2014/main" id="{A5538F36-B5B5-3DEB-B125-016EE2C4E1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040" y="4074989"/>
            <a:ext cx="3048000"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1000"/>
                                        <p:tgtEl>
                                          <p:spTgt spid="12292"/>
                                        </p:tgtEl>
                                      </p:cBhvr>
                                    </p:animEffect>
                                    <p:anim calcmode="lin" valueType="num">
                                      <p:cBhvr>
                                        <p:cTn id="8" dur="1000" fill="hold"/>
                                        <p:tgtEl>
                                          <p:spTgt spid="12292"/>
                                        </p:tgtEl>
                                        <p:attrNameLst>
                                          <p:attrName>ppt_x</p:attrName>
                                        </p:attrNameLst>
                                      </p:cBhvr>
                                      <p:tavLst>
                                        <p:tav tm="0">
                                          <p:val>
                                            <p:strVal val="#ppt_x"/>
                                          </p:val>
                                        </p:tav>
                                        <p:tav tm="100000">
                                          <p:val>
                                            <p:strVal val="#ppt_x"/>
                                          </p:val>
                                        </p:tav>
                                      </p:tavLst>
                                    </p:anim>
                                    <p:anim calcmode="lin" valueType="num">
                                      <p:cBhvr>
                                        <p:cTn id="9" dur="1000" fill="hold"/>
                                        <p:tgtEl>
                                          <p:spTgt spid="122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1000"/>
                                        <p:tgtEl>
                                          <p:spTgt spid="1028"/>
                                        </p:tgtEl>
                                      </p:cBhvr>
                                    </p:animEffect>
                                    <p:anim calcmode="lin" valueType="num">
                                      <p:cBhvr>
                                        <p:cTn id="15" dur="1000" fill="hold"/>
                                        <p:tgtEl>
                                          <p:spTgt spid="1028"/>
                                        </p:tgtEl>
                                        <p:attrNameLst>
                                          <p:attrName>ppt_x</p:attrName>
                                        </p:attrNameLst>
                                      </p:cBhvr>
                                      <p:tavLst>
                                        <p:tav tm="0">
                                          <p:val>
                                            <p:strVal val="#ppt_x"/>
                                          </p:val>
                                        </p:tav>
                                        <p:tav tm="100000">
                                          <p:val>
                                            <p:strVal val="#ppt_x"/>
                                          </p:val>
                                        </p:tav>
                                      </p:tavLst>
                                    </p:anim>
                                    <p:anim calcmode="lin" valueType="num">
                                      <p:cBhvr>
                                        <p:cTn id="16" dur="1000" fill="hold"/>
                                        <p:tgtEl>
                                          <p:spTgt spid="102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1000"/>
                                        <p:tgtEl>
                                          <p:spTgt spid="1030"/>
                                        </p:tgtEl>
                                      </p:cBhvr>
                                    </p:animEffect>
                                    <p:anim calcmode="lin" valueType="num">
                                      <p:cBhvr>
                                        <p:cTn id="20" dur="1000" fill="hold"/>
                                        <p:tgtEl>
                                          <p:spTgt spid="1030"/>
                                        </p:tgtEl>
                                        <p:attrNameLst>
                                          <p:attrName>ppt_x</p:attrName>
                                        </p:attrNameLst>
                                      </p:cBhvr>
                                      <p:tavLst>
                                        <p:tav tm="0">
                                          <p:val>
                                            <p:strVal val="#ppt_x"/>
                                          </p:val>
                                        </p:tav>
                                        <p:tav tm="100000">
                                          <p:val>
                                            <p:strVal val="#ppt_x"/>
                                          </p:val>
                                        </p:tav>
                                      </p:tavLst>
                                    </p:anim>
                                    <p:anim calcmode="lin" valueType="num">
                                      <p:cBhvr>
                                        <p:cTn id="21"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290">
                                            <p:txEl>
                                              <p:pRg st="0" end="0"/>
                                            </p:txEl>
                                          </p:spTgt>
                                        </p:tgtEl>
                                        <p:attrNameLst>
                                          <p:attrName>style.visibility</p:attrName>
                                        </p:attrNameLst>
                                      </p:cBhvr>
                                      <p:to>
                                        <p:strVal val="visible"/>
                                      </p:to>
                                    </p:set>
                                    <p:animEffect transition="in" filter="fade">
                                      <p:cBhvr>
                                        <p:cTn id="33" dur="1000"/>
                                        <p:tgtEl>
                                          <p:spTgt spid="12290">
                                            <p:txEl>
                                              <p:pRg st="0" end="0"/>
                                            </p:txEl>
                                          </p:spTgt>
                                        </p:tgtEl>
                                      </p:cBhvr>
                                    </p:animEffect>
                                    <p:anim calcmode="lin" valueType="num">
                                      <p:cBhvr>
                                        <p:cTn id="34" dur="1000" fill="hold"/>
                                        <p:tgtEl>
                                          <p:spTgt spid="12290">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1229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12290" grpId="0" build="p"/>
      <p:bldP spid="4" grpId="0" animBg="1"/>
    </p:bldLst>
  </p:timing>
</p:sld>
</file>

<file path=ppt/theme/theme1.xml><?xml version="1.0" encoding="utf-8"?>
<a:theme xmlns:a="http://schemas.openxmlformats.org/drawingml/2006/main" name="Theme1CUHKSZEA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CUHKSZEAP" id="{491E8374-3D95-4E72-B8AA-A060D8ABF2AE}" vid="{44AFD614-5310-43BF-881B-97EC10E9EA34}"/>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Edge">
  <a:themeElements>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itchFamily="2" charset="2"/>
          <a:buChar char="n"/>
          <a:tabLst/>
          <a:defRPr kumimoji="0" lang="en-US" sz="2000" b="0" i="0" u="none" strike="noStrike" cap="none" normalizeH="0" baseline="0" smtClean="0">
            <a:ln>
              <a:noFill/>
            </a:ln>
            <a:solidFill>
              <a:srgbClr val="006699"/>
            </a:solidFill>
            <a:effectLst/>
            <a:latin typeface="Palatino Linotype"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itchFamily="2" charset="2"/>
          <a:buChar char="n"/>
          <a:tabLst/>
          <a:defRPr kumimoji="0" lang="en-US" sz="2000" b="0" i="0" u="none" strike="noStrike" cap="none" normalizeH="0" baseline="0" smtClean="0">
            <a:ln>
              <a:noFill/>
            </a:ln>
            <a:solidFill>
              <a:srgbClr val="006699"/>
            </a:solidFill>
            <a:effectLst/>
            <a:latin typeface="Palatino Linotype" pitchFamily="18"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Theme1CUHKSZEAP</Template>
  <TotalTime>3545</TotalTime>
  <Words>2875</Words>
  <Application>Microsoft Office PowerPoint</Application>
  <PresentationFormat>Widescreen</PresentationFormat>
  <Paragraphs>276</Paragraphs>
  <Slides>41</Slides>
  <Notes>35</Notes>
  <HiddenSlides>0</HiddenSlides>
  <MMClips>4</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41</vt:i4>
      </vt:variant>
    </vt:vector>
  </HeadingPairs>
  <TitlesOfParts>
    <vt:vector size="58" baseType="lpstr">
      <vt:lpstr>acumin-pro</vt:lpstr>
      <vt:lpstr>DengXian</vt:lpstr>
      <vt:lpstr>inherit</vt:lpstr>
      <vt:lpstr>宋体</vt:lpstr>
      <vt:lpstr>Arial</vt:lpstr>
      <vt:lpstr>Bookman Old Style</vt:lpstr>
      <vt:lpstr>Calibri</vt:lpstr>
      <vt:lpstr>Garamond</vt:lpstr>
      <vt:lpstr>Palatino Linotype</vt:lpstr>
      <vt:lpstr>Rockwell</vt:lpstr>
      <vt:lpstr>Source Sans Pro</vt:lpstr>
      <vt:lpstr>Symbol</vt:lpstr>
      <vt:lpstr>Times New Roman</vt:lpstr>
      <vt:lpstr>Wingdings</vt:lpstr>
      <vt:lpstr>Theme1CUHKSZEAP</vt:lpstr>
      <vt:lpstr>自定义设计方案</vt:lpstr>
      <vt:lpstr>1_Edge</vt:lpstr>
      <vt:lpstr>PowerPoint Presentation</vt:lpstr>
      <vt:lpstr>PowerPoint Presentation</vt:lpstr>
      <vt:lpstr>What is a logical fallacy?</vt:lpstr>
      <vt:lpstr>Logical Fallacies</vt:lpstr>
      <vt:lpstr>1. Hasty Generalization </vt:lpstr>
      <vt:lpstr>2. Stereotypes </vt:lpstr>
      <vt:lpstr>3. Fallacy of Composition</vt:lpstr>
      <vt:lpstr>3. Fallacy of Composition</vt:lpstr>
      <vt:lpstr>4. False Analogy </vt:lpstr>
      <vt:lpstr>PowerPoint Presentation</vt:lpstr>
      <vt:lpstr>Some more examples</vt:lpstr>
      <vt:lpstr>5. Slippery Slope</vt:lpstr>
      <vt:lpstr>PowerPoint Presentation</vt:lpstr>
      <vt:lpstr>6. Either/or Fallacy (False Dilemma)</vt:lpstr>
      <vt:lpstr>In writing and debates…</vt:lpstr>
      <vt:lpstr>7. Ad Hominem</vt:lpstr>
      <vt:lpstr>Some more examples</vt:lpstr>
      <vt:lpstr>Compare these two arguments:  </vt:lpstr>
      <vt:lpstr>8. Genetic Fallacy (Appeal to Authority)</vt:lpstr>
      <vt:lpstr>9. Appeal to Ignorance</vt:lpstr>
      <vt:lpstr>10. Circular Argument (Circular Reasoning)</vt:lpstr>
      <vt:lpstr>An example of a strong argument is:</vt:lpstr>
      <vt:lpstr>Some more examples</vt:lpstr>
      <vt:lpstr>11. Red Herring </vt:lpstr>
      <vt:lpstr>Some more examples</vt:lpstr>
      <vt:lpstr>12. Straw Man Fallacy</vt:lpstr>
      <vt:lpstr>Straw Man Fallacy in Debates </vt:lpstr>
      <vt:lpstr>PowerPoint Presentation</vt:lpstr>
      <vt:lpstr>Some more examples</vt:lpstr>
      <vt:lpstr>13. False Cause</vt:lpstr>
      <vt:lpstr>PowerPoint Presentation</vt:lpstr>
      <vt:lpstr> Two most common forms this fallacy </vt:lpstr>
      <vt:lpstr>Some more examples</vt:lpstr>
      <vt:lpstr>PowerPoint Presentation</vt:lpstr>
      <vt:lpstr>14. The Ad Populum Fallacy: Appealing to the Masses</vt:lpstr>
      <vt:lpstr>14. The Ad Populum Fallacy: Appealing to the Masses</vt:lpstr>
      <vt:lpstr>Examples of the ad populum fallacy </vt:lpstr>
      <vt:lpstr>To avoid writing a bandwagon argument, follow these tips：</vt:lpstr>
      <vt:lpstr>Task 1. Go through the sentences on your worksheet and identify the logical fallacies if any. </vt:lpstr>
      <vt:lpstr>Task 1 Cont.</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Qian WANG</dc:creator>
  <cp:lastModifiedBy>Qian, Bobbie WANG</cp:lastModifiedBy>
  <cp:revision>81</cp:revision>
  <dcterms:created xsi:type="dcterms:W3CDTF">2023-02-07T02:53:55Z</dcterms:created>
  <dcterms:modified xsi:type="dcterms:W3CDTF">2024-04-10T02:29:45Z</dcterms:modified>
</cp:coreProperties>
</file>